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2.xml"/>
  <Override ContentType="application/vnd.openxmlformats-officedocument.presentationml.slide+xml" PartName="/ppt/slides/slide98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63.xml"/>
  <Override ContentType="application/vnd.openxmlformats-officedocument.presentationml.slide+xml" PartName="/ppt/slides/slide93.xml"/>
  <Override ContentType="application/vnd.openxmlformats-officedocument.presentationml.slide+xml" PartName="/ppt/slides/slide80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1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92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  <p:sldId id="354" r:id="rId104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  <p:ext uri="GoogleSlidesCustomDataVersion2">
      <go:slidesCustomData xmlns:go="http://customooxmlschemas.google.com/" r:id="rId105" roundtripDataSignature="AMtx7missmxx6yOs/9ukIM5mGOn+AG6BT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</p:guideLst>
    </p:cSldViewPr>
  </p:notes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05" Type="http://customschemas.google.com/relationships/presentationmetadata" Target="metadata"/><Relationship Id="rId104" Type="http://schemas.openxmlformats.org/officeDocument/2006/relationships/slide" Target="slides/slide99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103" Type="http://schemas.openxmlformats.org/officeDocument/2006/relationships/slide" Target="slides/slide98.xml"/><Relationship Id="rId102" Type="http://schemas.openxmlformats.org/officeDocument/2006/relationships/slide" Target="slides/slide97.xml"/><Relationship Id="rId101" Type="http://schemas.openxmlformats.org/officeDocument/2006/relationships/slide" Target="slides/slide96.xml"/><Relationship Id="rId100" Type="http://schemas.openxmlformats.org/officeDocument/2006/relationships/slide" Target="slides/slide95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95" Type="http://schemas.openxmlformats.org/officeDocument/2006/relationships/slide" Target="slides/slide90.xml"/><Relationship Id="rId94" Type="http://schemas.openxmlformats.org/officeDocument/2006/relationships/slide" Target="slides/slide89.xml"/><Relationship Id="rId97" Type="http://schemas.openxmlformats.org/officeDocument/2006/relationships/slide" Target="slides/slide92.xml"/><Relationship Id="rId96" Type="http://schemas.openxmlformats.org/officeDocument/2006/relationships/slide" Target="slides/slide91.xml"/><Relationship Id="rId11" Type="http://schemas.openxmlformats.org/officeDocument/2006/relationships/slide" Target="slides/slide6.xml"/><Relationship Id="rId99" Type="http://schemas.openxmlformats.org/officeDocument/2006/relationships/slide" Target="slides/slide94.xml"/><Relationship Id="rId10" Type="http://schemas.openxmlformats.org/officeDocument/2006/relationships/slide" Target="slides/slide5.xml"/><Relationship Id="rId98" Type="http://schemas.openxmlformats.org/officeDocument/2006/relationships/slide" Target="slides/slide93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91" Type="http://schemas.openxmlformats.org/officeDocument/2006/relationships/slide" Target="slides/slide86.xml"/><Relationship Id="rId90" Type="http://schemas.openxmlformats.org/officeDocument/2006/relationships/slide" Target="slides/slide85.xml"/><Relationship Id="rId93" Type="http://schemas.openxmlformats.org/officeDocument/2006/relationships/slide" Target="slides/slide88.xml"/><Relationship Id="rId92" Type="http://schemas.openxmlformats.org/officeDocument/2006/relationships/slide" Target="slides/slide8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86" Type="http://schemas.openxmlformats.org/officeDocument/2006/relationships/slide" Target="slides/slide81.xml"/><Relationship Id="rId85" Type="http://schemas.openxmlformats.org/officeDocument/2006/relationships/slide" Target="slides/slide80.xml"/><Relationship Id="rId88" Type="http://schemas.openxmlformats.org/officeDocument/2006/relationships/slide" Target="slides/slide83.xml"/><Relationship Id="rId87" Type="http://schemas.openxmlformats.org/officeDocument/2006/relationships/slide" Target="slides/slide82.xml"/><Relationship Id="rId89" Type="http://schemas.openxmlformats.org/officeDocument/2006/relationships/slide" Target="slides/slide84.xml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75" Type="http://schemas.openxmlformats.org/officeDocument/2006/relationships/slide" Target="slides/slide70.xml"/><Relationship Id="rId74" Type="http://schemas.openxmlformats.org/officeDocument/2006/relationships/slide" Target="slides/slide69.xml"/><Relationship Id="rId77" Type="http://schemas.openxmlformats.org/officeDocument/2006/relationships/slide" Target="slides/slide72.xml"/><Relationship Id="rId76" Type="http://schemas.openxmlformats.org/officeDocument/2006/relationships/slide" Target="slides/slide71.xml"/><Relationship Id="rId79" Type="http://schemas.openxmlformats.org/officeDocument/2006/relationships/slide" Target="slides/slide74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66" Type="http://schemas.openxmlformats.org/officeDocument/2006/relationships/slide" Target="slides/slide61.xml"/><Relationship Id="rId65" Type="http://schemas.openxmlformats.org/officeDocument/2006/relationships/slide" Target="slides/slide60.xml"/><Relationship Id="rId68" Type="http://schemas.openxmlformats.org/officeDocument/2006/relationships/slide" Target="slides/slide63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69" Type="http://schemas.openxmlformats.org/officeDocument/2006/relationships/slide" Target="slides/slide6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5" Type="http://schemas.openxmlformats.org/officeDocument/2006/relationships/slide" Target="slides/slide50.xml"/><Relationship Id="rId54" Type="http://schemas.openxmlformats.org/officeDocument/2006/relationships/slide" Target="slides/slide49.xml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59" Type="http://schemas.openxmlformats.org/officeDocument/2006/relationships/slide" Target="slides/slide54.xml"/><Relationship Id="rId58" Type="http://schemas.openxmlformats.org/officeDocument/2006/relationships/slide" Target="slides/slide5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2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3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3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3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3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p3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3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p3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p3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3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p4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p4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p4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p4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p4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p4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p4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" name="Google Shape;425;p4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Google Shape;432;p4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" name="Google Shape;439;p4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p5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" name="Google Shape;453;p5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" name="Google Shape;459;p5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p5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p5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5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5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p5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0" name="Google Shape;500;p5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" name="Google Shape;507;p5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" name="Google Shape;514;p6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" name="Google Shape;521;p6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8" name="Google Shape;528;p6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5" name="Google Shape;535;p6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2" name="Google Shape;542;p6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9" name="Google Shape;549;p6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6" name="Google Shape;556;p6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3" name="Google Shape;563;p6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9" name="Google Shape;569;p6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5" name="Google Shape;575;p6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1" name="Google Shape;581;p7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7" name="Google Shape;587;p7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3" name="Google Shape;593;p7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0" name="Google Shape;600;p7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6" name="Google Shape;606;p7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2" name="Google Shape;612;p7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1" name="Google Shape;621;p7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8" name="Google Shape;628;p7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5" name="Google Shape;635;p7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2" name="Google Shape;642;p7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9" name="Google Shape;649;p8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6" name="Google Shape;656;p8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3" name="Google Shape;663;p8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0" name="Google Shape;670;p8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6" name="Google Shape;676;p8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3" name="Google Shape;683;p8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0" name="Google Shape;690;p8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7" name="Google Shape;697;p8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p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4" name="Google Shape;704;p8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1" name="Google Shape;711;p8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8" name="Google Shape;718;p9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6" name="Google Shape;726;p9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2" name="Google Shape;732;p9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p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9" name="Google Shape;739;p9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6" name="Google Shape;746;p9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3" name="Google Shape;753;p9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p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0" name="Google Shape;760;p9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7" name="Google Shape;767;p9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p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4" name="Google Shape;774;p9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p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1" name="Google Shape;781;p9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jp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jp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jp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jp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jp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jp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01"/>
          <p:cNvSpPr txBox="1"/>
          <p:nvPr>
            <p:ph type="ctrTitle"/>
          </p:nvPr>
        </p:nvSpPr>
        <p:spPr>
          <a:xfrm>
            <a:off x="914400" y="2130428"/>
            <a:ext cx="103632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01"/>
          <p:cNvSpPr txBox="1"/>
          <p:nvPr>
            <p:ph idx="1" type="subTitle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0" name="Google Shape;20;p101"/>
          <p:cNvSpPr txBox="1"/>
          <p:nvPr>
            <p:ph idx="11" type="ftr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" name="Google Shape;21;p101"/>
          <p:cNvSpPr txBox="1"/>
          <p:nvPr>
            <p:ph idx="12" type="sldNum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10"/>
          <p:cNvSpPr txBox="1"/>
          <p:nvPr>
            <p:ph type="title"/>
          </p:nvPr>
        </p:nvSpPr>
        <p:spPr>
          <a:xfrm>
            <a:off x="0" y="0"/>
            <a:ext cx="121920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110"/>
          <p:cNvSpPr txBox="1"/>
          <p:nvPr>
            <p:ph idx="1" type="body"/>
          </p:nvPr>
        </p:nvSpPr>
        <p:spPr>
          <a:xfrm rot="5400000">
            <a:off x="3833019" y="-1623215"/>
            <a:ext cx="4525963" cy="109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rgbClr val="002060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rgbClr val="002060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rgbClr val="002060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rgbClr val="002060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rgbClr val="002060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6" name="Google Shape;76;p110"/>
          <p:cNvSpPr txBox="1"/>
          <p:nvPr>
            <p:ph idx="10" type="dt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7" name="Google Shape;77;p110"/>
          <p:cNvSpPr txBox="1"/>
          <p:nvPr>
            <p:ph idx="11" type="ftr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" name="Google Shape;78;p110"/>
          <p:cNvSpPr txBox="1"/>
          <p:nvPr>
            <p:ph idx="12" type="sldNum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11"/>
          <p:cNvSpPr txBox="1"/>
          <p:nvPr>
            <p:ph type="title"/>
          </p:nvPr>
        </p:nvSpPr>
        <p:spPr>
          <a:xfrm rot="5400000">
            <a:off x="7285038" y="1828804"/>
            <a:ext cx="5851525" cy="27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111"/>
          <p:cNvSpPr txBox="1"/>
          <p:nvPr>
            <p:ph idx="1" type="body"/>
          </p:nvPr>
        </p:nvSpPr>
        <p:spPr>
          <a:xfrm rot="5400000">
            <a:off x="1697038" y="-812796"/>
            <a:ext cx="5851525" cy="80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rgbClr val="002060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rgbClr val="002060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rgbClr val="002060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rgbClr val="002060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rgbClr val="002060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2" name="Google Shape;82;p111"/>
          <p:cNvSpPr txBox="1"/>
          <p:nvPr>
            <p:ph idx="10" type="dt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3" name="Google Shape;83;p111"/>
          <p:cNvSpPr txBox="1"/>
          <p:nvPr>
            <p:ph idx="11" type="ftr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4" name="Google Shape;84;p111"/>
          <p:cNvSpPr txBox="1"/>
          <p:nvPr>
            <p:ph idx="12" type="sldNum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02"/>
          <p:cNvSpPr txBox="1"/>
          <p:nvPr>
            <p:ph type="title"/>
          </p:nvPr>
        </p:nvSpPr>
        <p:spPr>
          <a:xfrm>
            <a:off x="0" y="0"/>
            <a:ext cx="121920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102"/>
          <p:cNvSpPr txBox="1"/>
          <p:nvPr>
            <p:ph idx="1" type="body"/>
          </p:nvPr>
        </p:nvSpPr>
        <p:spPr>
          <a:xfrm>
            <a:off x="609600" y="1600203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rgbClr val="002060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rgbClr val="002060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rgbClr val="002060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rgbClr val="002060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rgbClr val="002060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" name="Google Shape;25;p102"/>
          <p:cNvSpPr txBox="1"/>
          <p:nvPr>
            <p:ph idx="10" type="dt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" name="Google Shape;26;p102"/>
          <p:cNvSpPr txBox="1"/>
          <p:nvPr>
            <p:ph idx="11" type="ftr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" name="Google Shape;27;p102"/>
          <p:cNvSpPr txBox="1"/>
          <p:nvPr>
            <p:ph idx="12" type="sldNum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03"/>
          <p:cNvSpPr txBox="1"/>
          <p:nvPr>
            <p:ph type="title"/>
          </p:nvPr>
        </p:nvSpPr>
        <p:spPr>
          <a:xfrm>
            <a:off x="963084" y="4406903"/>
            <a:ext cx="103632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Times New Roman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103"/>
          <p:cNvSpPr txBox="1"/>
          <p:nvPr>
            <p:ph idx="1" type="body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1" name="Google Shape;31;p103"/>
          <p:cNvSpPr txBox="1"/>
          <p:nvPr>
            <p:ph idx="10" type="dt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" name="Google Shape;32;p103"/>
          <p:cNvSpPr txBox="1"/>
          <p:nvPr>
            <p:ph idx="11" type="ftr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" name="Google Shape;33;p103"/>
          <p:cNvSpPr txBox="1"/>
          <p:nvPr>
            <p:ph idx="12" type="sldNum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04"/>
          <p:cNvSpPr txBox="1"/>
          <p:nvPr>
            <p:ph type="title"/>
          </p:nvPr>
        </p:nvSpPr>
        <p:spPr>
          <a:xfrm>
            <a:off x="0" y="0"/>
            <a:ext cx="121920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104"/>
          <p:cNvSpPr txBox="1"/>
          <p:nvPr>
            <p:ph idx="1" type="body"/>
          </p:nvPr>
        </p:nvSpPr>
        <p:spPr>
          <a:xfrm>
            <a:off x="609600" y="1600203"/>
            <a:ext cx="53848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rgbClr val="002060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rgbClr val="002060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rgbClr val="002060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rgbClr val="002060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rgbClr val="002060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104"/>
          <p:cNvSpPr txBox="1"/>
          <p:nvPr>
            <p:ph idx="2" type="body"/>
          </p:nvPr>
        </p:nvSpPr>
        <p:spPr>
          <a:xfrm>
            <a:off x="6197600" y="1600203"/>
            <a:ext cx="53848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rgbClr val="002060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rgbClr val="002060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rgbClr val="002060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rgbClr val="002060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rgbClr val="002060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8" name="Google Shape;38;p104"/>
          <p:cNvSpPr txBox="1"/>
          <p:nvPr>
            <p:ph idx="10" type="dt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" name="Google Shape;39;p104"/>
          <p:cNvSpPr txBox="1"/>
          <p:nvPr>
            <p:ph idx="11" type="ftr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" name="Google Shape;40;p104"/>
          <p:cNvSpPr txBox="1"/>
          <p:nvPr>
            <p:ph idx="12" type="sldNum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5"/>
          <p:cNvSpPr txBox="1"/>
          <p:nvPr>
            <p:ph type="title"/>
          </p:nvPr>
        </p:nvSpPr>
        <p:spPr>
          <a:xfrm>
            <a:off x="0" y="0"/>
            <a:ext cx="121920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Times New Roman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105"/>
          <p:cNvSpPr txBox="1"/>
          <p:nvPr>
            <p:ph idx="1" type="body"/>
          </p:nvPr>
        </p:nvSpPr>
        <p:spPr>
          <a:xfrm>
            <a:off x="609600" y="1535113"/>
            <a:ext cx="5386917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rgbClr val="002060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rgbClr val="002060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rgbClr val="002060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rgbClr val="002060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rgbClr val="002060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4" name="Google Shape;44;p105"/>
          <p:cNvSpPr txBox="1"/>
          <p:nvPr>
            <p:ph idx="2" type="body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rgbClr val="002060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rgbClr val="002060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rgbClr val="002060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rgbClr val="002060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rgbClr val="002060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5" name="Google Shape;45;p105"/>
          <p:cNvSpPr txBox="1"/>
          <p:nvPr>
            <p:ph idx="3" type="body"/>
          </p:nvPr>
        </p:nvSpPr>
        <p:spPr>
          <a:xfrm>
            <a:off x="6193369" y="1535113"/>
            <a:ext cx="5389033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rgbClr val="002060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rgbClr val="002060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rgbClr val="002060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rgbClr val="002060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rgbClr val="002060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6" name="Google Shape;46;p105"/>
          <p:cNvSpPr txBox="1"/>
          <p:nvPr>
            <p:ph idx="4" type="body"/>
          </p:nvPr>
        </p:nvSpPr>
        <p:spPr>
          <a:xfrm>
            <a:off x="6193369" y="2174875"/>
            <a:ext cx="5389033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rgbClr val="002060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rgbClr val="002060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rgbClr val="002060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rgbClr val="002060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rgbClr val="002060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7" name="Google Shape;47;p105"/>
          <p:cNvSpPr txBox="1"/>
          <p:nvPr>
            <p:ph idx="10" type="dt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Google Shape;48;p105"/>
          <p:cNvSpPr txBox="1"/>
          <p:nvPr>
            <p:ph idx="11" type="ftr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" name="Google Shape;49;p105"/>
          <p:cNvSpPr txBox="1"/>
          <p:nvPr>
            <p:ph idx="12" type="sldNum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6"/>
          <p:cNvSpPr txBox="1"/>
          <p:nvPr>
            <p:ph type="title"/>
          </p:nvPr>
        </p:nvSpPr>
        <p:spPr>
          <a:xfrm>
            <a:off x="0" y="0"/>
            <a:ext cx="121920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06"/>
          <p:cNvSpPr txBox="1"/>
          <p:nvPr>
            <p:ph idx="10" type="dt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06"/>
          <p:cNvSpPr txBox="1"/>
          <p:nvPr>
            <p:ph idx="11" type="ftr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Google Shape;54;p106"/>
          <p:cNvSpPr txBox="1"/>
          <p:nvPr>
            <p:ph idx="12" type="sldNum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07"/>
          <p:cNvSpPr txBox="1"/>
          <p:nvPr>
            <p:ph idx="10" type="dt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7" name="Google Shape;57;p107"/>
          <p:cNvSpPr txBox="1"/>
          <p:nvPr>
            <p:ph idx="11" type="ftr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8" name="Google Shape;58;p107"/>
          <p:cNvSpPr txBox="1"/>
          <p:nvPr>
            <p:ph idx="12" type="sldNum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08"/>
          <p:cNvSpPr txBox="1"/>
          <p:nvPr>
            <p:ph type="title"/>
          </p:nvPr>
        </p:nvSpPr>
        <p:spPr>
          <a:xfrm>
            <a:off x="609602" y="273050"/>
            <a:ext cx="4011084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mes New Roman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108"/>
          <p:cNvSpPr txBox="1"/>
          <p:nvPr>
            <p:ph idx="1" type="body"/>
          </p:nvPr>
        </p:nvSpPr>
        <p:spPr>
          <a:xfrm>
            <a:off x="4766733" y="273053"/>
            <a:ext cx="6815667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rgbClr val="002060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rgbClr val="002060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rgbClr val="002060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rgbClr val="002060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rgbClr val="002060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2" name="Google Shape;62;p108"/>
          <p:cNvSpPr txBox="1"/>
          <p:nvPr>
            <p:ph idx="2" type="body"/>
          </p:nvPr>
        </p:nvSpPr>
        <p:spPr>
          <a:xfrm>
            <a:off x="609602" y="1435103"/>
            <a:ext cx="4011084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rgbClr val="002060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rgbClr val="002060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rgbClr val="002060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rgbClr val="002060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rgbClr val="002060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3" name="Google Shape;63;p108"/>
          <p:cNvSpPr txBox="1"/>
          <p:nvPr>
            <p:ph idx="10" type="dt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p108"/>
          <p:cNvSpPr txBox="1"/>
          <p:nvPr>
            <p:ph idx="11" type="ftr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5" name="Google Shape;65;p108"/>
          <p:cNvSpPr txBox="1"/>
          <p:nvPr>
            <p:ph idx="12" type="sldNum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9"/>
          <p:cNvSpPr txBox="1"/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mes New Roman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109"/>
          <p:cNvSpPr/>
          <p:nvPr>
            <p:ph idx="2" type="pic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9" name="Google Shape;69;p109"/>
          <p:cNvSpPr txBox="1"/>
          <p:nvPr>
            <p:ph idx="1" type="body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rgbClr val="002060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rgbClr val="002060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rgbClr val="002060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rgbClr val="002060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rgbClr val="002060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0" name="Google Shape;70;p109"/>
          <p:cNvSpPr txBox="1"/>
          <p:nvPr>
            <p:ph idx="10" type="dt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1" name="Google Shape;71;p109"/>
          <p:cNvSpPr txBox="1"/>
          <p:nvPr>
            <p:ph idx="11" type="ftr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" name="Google Shape;72;p109"/>
          <p:cNvSpPr txBox="1"/>
          <p:nvPr>
            <p:ph idx="12" type="sldNum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8.xml"/><Relationship Id="rId10" Type="http://schemas.openxmlformats.org/officeDocument/2006/relationships/slideLayout" Target="../slideLayouts/slideLayout7.xml"/><Relationship Id="rId13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9.xml"/><Relationship Id="rId1" Type="http://schemas.openxmlformats.org/officeDocument/2006/relationships/image" Target="../media/image6.jpg"/><Relationship Id="rId2" Type="http://schemas.openxmlformats.org/officeDocument/2006/relationships/image" Target="../media/image11.png"/><Relationship Id="rId3" Type="http://schemas.openxmlformats.org/officeDocument/2006/relationships/image" Target="../media/image8.png"/><Relationship Id="rId4" Type="http://schemas.openxmlformats.org/officeDocument/2006/relationships/slideLayout" Target="../slideLayouts/slideLayout1.xml"/><Relationship Id="rId9" Type="http://schemas.openxmlformats.org/officeDocument/2006/relationships/slideLayout" Target="../slideLayouts/slideLayout6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00"/>
          <p:cNvSpPr txBox="1"/>
          <p:nvPr>
            <p:ph type="title"/>
          </p:nvPr>
        </p:nvSpPr>
        <p:spPr>
          <a:xfrm>
            <a:off x="0" y="0"/>
            <a:ext cx="121920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Times New Roman"/>
              <a:buNone/>
              <a:defRPr b="0" i="0" sz="4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00"/>
          <p:cNvSpPr txBox="1"/>
          <p:nvPr>
            <p:ph idx="1" type="body"/>
          </p:nvPr>
        </p:nvSpPr>
        <p:spPr>
          <a:xfrm>
            <a:off x="609600" y="1600203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rgbClr val="002060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rgbClr val="002060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rgbClr val="00206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rgbClr val="002060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rgbClr val="002060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2" name="Google Shape;12;p10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6293966"/>
            <a:ext cx="12192000" cy="5640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10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43800" y="6513688"/>
            <a:ext cx="4648200" cy="3443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10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24200" y="6513687"/>
            <a:ext cx="4648200" cy="3443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10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200" y="6513685"/>
            <a:ext cx="4648200" cy="3443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10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507223"/>
            <a:ext cx="4724400" cy="344311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Relationship Id="rId4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Relationship Id="rId4" Type="http://schemas.openxmlformats.org/officeDocument/2006/relationships/image" Target="../media/image2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82.png"/><Relationship Id="rId4" Type="http://schemas.openxmlformats.org/officeDocument/2006/relationships/image" Target="../media/image7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slide" Target="/ppt/slides/slide20.xml"/><Relationship Id="rId4" Type="http://schemas.openxmlformats.org/officeDocument/2006/relationships/image" Target="../media/image2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4.png"/><Relationship Id="rId4" Type="http://schemas.openxmlformats.org/officeDocument/2006/relationships/image" Target="../media/image32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88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7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0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83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81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7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87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2.png"/><Relationship Id="rId4" Type="http://schemas.openxmlformats.org/officeDocument/2006/relationships/image" Target="../media/image38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1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5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33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3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3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53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52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39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46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49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45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5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4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68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48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80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57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79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50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66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7.xml"/><Relationship Id="rId3" Type="http://schemas.openxmlformats.org/officeDocument/2006/relationships/slide" Target="/ppt/slides/slide20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0.xml"/><Relationship Id="rId3" Type="http://schemas.openxmlformats.org/officeDocument/2006/relationships/slide" Target="/ppt/slides/slide41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56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3.xml"/><Relationship Id="rId3" Type="http://schemas.openxmlformats.org/officeDocument/2006/relationships/slide" Target="/ppt/slides/slide20.xml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4.xm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54.png"/><Relationship Id="rId4" Type="http://schemas.openxmlformats.org/officeDocument/2006/relationships/image" Target="../media/image51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55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64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62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6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0.xml"/><Relationship Id="rId3" Type="http://schemas.openxmlformats.org/officeDocument/2006/relationships/hyperlink" Target="https://github.com/phamquanghien/Demo/blob/MvcApp/MvcMovie/Models/Process/ExcelProcess.cs" TargetMode="External"/><Relationship Id="rId4" Type="http://schemas.openxmlformats.org/officeDocument/2006/relationships/image" Target="../media/image61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60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60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3.xml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65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67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91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71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70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8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72.png"/><Relationship Id="rId4" Type="http://schemas.openxmlformats.org/officeDocument/2006/relationships/image" Target="../media/image78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1.xml"/><Relationship Id="rId3" Type="http://schemas.openxmlformats.org/officeDocument/2006/relationships/hyperlink" Target="https://riptutorial.com/epplus" TargetMode="External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76.png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74.png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69.png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73.png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90.png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75.png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89.png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8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"/>
          <p:cNvSpPr txBox="1"/>
          <p:nvPr>
            <p:ph type="ctrTitle"/>
          </p:nvPr>
        </p:nvSpPr>
        <p:spPr>
          <a:xfrm>
            <a:off x="0" y="1664677"/>
            <a:ext cx="12192000" cy="131075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4400"/>
              <a:buFont typeface="Times New Roman"/>
              <a:buNone/>
            </a:pPr>
            <a:r>
              <a:rPr lang="en-US">
                <a:solidFill>
                  <a:srgbClr val="0070C0"/>
                </a:solidFill>
              </a:rPr>
              <a:t>PHÁT TRIỂN PHẦN MỀM QUẢN LÝ</a:t>
            </a:r>
            <a:endParaRPr>
              <a:solidFill>
                <a:srgbClr val="0070C0"/>
              </a:solidFill>
            </a:endParaRPr>
          </a:p>
        </p:txBody>
      </p:sp>
      <p:pic>
        <p:nvPicPr>
          <p:cNvPr descr="Image result for html css" id="90" name="Google Shape;90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38400" y="3657600"/>
            <a:ext cx="2413813" cy="2102141"/>
          </a:xfrm>
          <a:prstGeom prst="ellipse">
            <a:avLst/>
          </a:prstGeom>
          <a:noFill/>
          <a:ln>
            <a:noFill/>
          </a:ln>
          <a:effectLst>
            <a:outerShdw blurRad="381000" sx="-80000" rotWithShape="0" dir="5400000" dist="292100" sy="-18000">
              <a:srgbClr val="000000">
                <a:alpha val="21960"/>
              </a:srgbClr>
            </a:outerShdw>
          </a:effectLst>
        </p:spPr>
      </p:pic>
      <p:sp>
        <p:nvSpPr>
          <p:cNvPr id="91" name="Google Shape;91;p1"/>
          <p:cNvSpPr/>
          <p:nvPr/>
        </p:nvSpPr>
        <p:spPr>
          <a:xfrm>
            <a:off x="7339789" y="3657601"/>
            <a:ext cx="2413813" cy="2102140"/>
          </a:xfrm>
          <a:prstGeom prst="ellipse">
            <a:avLst/>
          </a:prstGeom>
          <a:solidFill>
            <a:srgbClr val="4C1DE3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.NET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0"/>
          <p:cNvSpPr txBox="1"/>
          <p:nvPr>
            <p:ph type="title"/>
          </p:nvPr>
        </p:nvSpPr>
        <p:spPr>
          <a:xfrm>
            <a:off x="0" y="1"/>
            <a:ext cx="12192000" cy="7318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Times New Roman"/>
              <a:buNone/>
            </a:pPr>
            <a:r>
              <a:rPr lang="en-US"/>
              <a:t>Chạy thực thi Controller vừa tạo: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65" name="Google Shape;165;p10"/>
          <p:cNvSpPr txBox="1"/>
          <p:nvPr>
            <p:ph idx="1" type="body"/>
          </p:nvPr>
        </p:nvSpPr>
        <p:spPr>
          <a:xfrm>
            <a:off x="0" y="914400"/>
            <a:ext cx="121920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1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ct val="100000"/>
              <a:buFont typeface="Times New Roman"/>
              <a:buChar char="-"/>
            </a:pPr>
            <a:r>
              <a:rPr lang="en-US"/>
              <a:t>Chạy project bằng lệnh “dotnet run” sau đó truy cập vào URL </a:t>
            </a:r>
            <a:r>
              <a:rPr lang="en-US">
                <a:solidFill>
                  <a:srgbClr val="FF0000"/>
                </a:solidFill>
              </a:rPr>
              <a:t>“/HelloWorld/</a:t>
            </a:r>
            <a:r>
              <a:rPr lang="en-US">
                <a:solidFill>
                  <a:srgbClr val="00B050"/>
                </a:solidFill>
              </a:rPr>
              <a:t>Index</a:t>
            </a:r>
            <a:r>
              <a:rPr lang="en-US">
                <a:solidFill>
                  <a:srgbClr val="FF0000"/>
                </a:solidFill>
              </a:rPr>
              <a:t>”:</a:t>
            </a:r>
            <a:endParaRPr/>
          </a:p>
        </p:txBody>
      </p:sp>
      <p:pic>
        <p:nvPicPr>
          <p:cNvPr descr="A screenshot of a computer program&#10;&#10;Description automatically generated" id="166" name="Google Shape;166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447800"/>
            <a:ext cx="6322483" cy="3322764"/>
          </a:xfrm>
          <a:prstGeom prst="rect">
            <a:avLst/>
          </a:prstGeom>
          <a:noFill/>
          <a:ln cap="flat" cmpd="sng" w="9525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A screenshot of a computer&#10;&#10;Description automatically generated" id="167" name="Google Shape;167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70500" y="4419600"/>
            <a:ext cx="6921500" cy="1955800"/>
          </a:xfrm>
          <a:prstGeom prst="rect">
            <a:avLst/>
          </a:prstGeom>
          <a:noFill/>
          <a:ln cap="flat" cmpd="sng" w="9525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68" name="Google Shape;168;p10"/>
          <p:cNvSpPr/>
          <p:nvPr/>
        </p:nvSpPr>
        <p:spPr>
          <a:xfrm flipH="1" rot="10800000">
            <a:off x="6322483" y="2743200"/>
            <a:ext cx="3507317" cy="1676400"/>
          </a:xfrm>
          <a:prstGeom prst="bentUpArrow">
            <a:avLst>
              <a:gd fmla="val 6818" name="adj1"/>
              <a:gd fmla="val 15303" name="adj2"/>
              <a:gd fmla="val 24394" name="adj3"/>
            </a:avLst>
          </a:prstGeom>
          <a:solidFill>
            <a:schemeClr val="accent1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1"/>
          <p:cNvSpPr txBox="1"/>
          <p:nvPr>
            <p:ph type="title"/>
          </p:nvPr>
        </p:nvSpPr>
        <p:spPr>
          <a:xfrm>
            <a:off x="0" y="1"/>
            <a:ext cx="12192000" cy="7318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Times New Roman"/>
              <a:buNone/>
            </a:pPr>
            <a:r>
              <a:rPr lang="en-US"/>
              <a:t>Định tuyến trong MVC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74" name="Google Shape;174;p11"/>
          <p:cNvSpPr txBox="1"/>
          <p:nvPr>
            <p:ph idx="1" type="body"/>
          </p:nvPr>
        </p:nvSpPr>
        <p:spPr>
          <a:xfrm>
            <a:off x="0" y="914400"/>
            <a:ext cx="12192000" cy="22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000"/>
              <a:buFont typeface="Times New Roman"/>
              <a:buChar char="-"/>
            </a:pPr>
            <a:r>
              <a:rPr lang="en-US" sz="3000"/>
              <a:t>MVC sẽ gọi bộ điều khiển (Controller) và các hành động bên trong (Action) thông qua URL</a:t>
            </a:r>
            <a:endParaRPr/>
          </a:p>
          <a:p>
            <a:pPr indent="-342900" lvl="0" marL="342900" rtl="0" algn="l">
              <a:spcBef>
                <a:spcPts val="600"/>
              </a:spcBef>
              <a:spcAft>
                <a:spcPts val="0"/>
              </a:spcAft>
              <a:buClr>
                <a:srgbClr val="002060"/>
              </a:buClr>
              <a:buSzPts val="3000"/>
              <a:buFont typeface="Times New Roman"/>
              <a:buChar char="-"/>
            </a:pPr>
            <a:r>
              <a:rPr lang="en-US" sz="3000"/>
              <a:t>Logic định tuyến MVC sử dụng dạng: /[Controller]/[Action]/[Parameters]</a:t>
            </a:r>
            <a:endParaRPr/>
          </a:p>
          <a:p>
            <a:pPr indent="-342900" lvl="0" marL="342900" rtl="0" algn="l">
              <a:spcBef>
                <a:spcPts val="600"/>
              </a:spcBef>
              <a:spcAft>
                <a:spcPts val="0"/>
              </a:spcAft>
              <a:buClr>
                <a:srgbClr val="002060"/>
              </a:buClr>
              <a:buSzPts val="3000"/>
              <a:buFont typeface="Times New Roman"/>
              <a:buChar char="-"/>
            </a:pPr>
            <a:r>
              <a:rPr lang="en-US" sz="3000"/>
              <a:t>Định tuyến được cấu hình trong file </a:t>
            </a:r>
            <a:r>
              <a:rPr lang="en-US" sz="3000">
                <a:solidFill>
                  <a:srgbClr val="FF0000"/>
                </a:solidFill>
              </a:rPr>
              <a:t>Program.cs:</a:t>
            </a:r>
            <a:r>
              <a:rPr lang="en-US" sz="3000"/>
              <a:t> </a:t>
            </a:r>
            <a:endParaRPr/>
          </a:p>
        </p:txBody>
      </p:sp>
      <p:sp>
        <p:nvSpPr>
          <p:cNvPr id="175" name="Google Shape;175;p11"/>
          <p:cNvSpPr txBox="1"/>
          <p:nvPr/>
        </p:nvSpPr>
        <p:spPr>
          <a:xfrm>
            <a:off x="1485900" y="3581400"/>
            <a:ext cx="9220200" cy="1904998"/>
          </a:xfrm>
          <a:prstGeom prst="rect">
            <a:avLst/>
          </a:prstGeom>
          <a:noFill/>
          <a:ln cap="flat" cmpd="sng" w="9525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1" marL="9525" marR="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000"/>
              <a:buFont typeface="Arial"/>
              <a:buNone/>
            </a:pPr>
            <a:r>
              <a:rPr b="0" i="0" lang="en-US" sz="3000" u="none" cap="none" strike="noStrike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app.MapControllerRoute(</a:t>
            </a:r>
            <a:endParaRPr/>
          </a:p>
          <a:p>
            <a:pPr indent="0" lvl="1" marL="9525" marR="0" rtl="0" algn="l">
              <a:spcBef>
                <a:spcPts val="600"/>
              </a:spcBef>
              <a:spcAft>
                <a:spcPts val="0"/>
              </a:spcAft>
              <a:buClr>
                <a:srgbClr val="002060"/>
              </a:buClr>
              <a:buSzPts val="3000"/>
              <a:buFont typeface="Arial"/>
              <a:buNone/>
            </a:pPr>
            <a:r>
              <a:rPr b="0" i="0" lang="en-US" sz="3000" u="none" cap="none" strike="noStrike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name: "</a:t>
            </a:r>
            <a:r>
              <a:rPr b="0" i="0" lang="en-US" sz="30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default</a:t>
            </a:r>
            <a:r>
              <a:rPr b="0" i="0" lang="en-US" sz="3000" u="none" cap="none" strike="noStrike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",</a:t>
            </a:r>
            <a:endParaRPr/>
          </a:p>
          <a:p>
            <a:pPr indent="0" lvl="1" marL="9525" marR="0" rtl="0" algn="l">
              <a:spcBef>
                <a:spcPts val="600"/>
              </a:spcBef>
              <a:spcAft>
                <a:spcPts val="0"/>
              </a:spcAft>
              <a:buClr>
                <a:srgbClr val="002060"/>
              </a:buClr>
              <a:buSzPts val="3000"/>
              <a:buFont typeface="Arial"/>
              <a:buNone/>
            </a:pPr>
            <a:r>
              <a:rPr b="0" i="0" lang="en-US" sz="3000" u="none" cap="none" strike="noStrike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pattern: "</a:t>
            </a:r>
            <a:r>
              <a:rPr b="0" i="0" lang="en-US" sz="30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{controller=Home}/{action=Index}/{id?}</a:t>
            </a:r>
            <a:r>
              <a:rPr b="0" i="0" lang="en-US" sz="3000" u="none" cap="none" strike="noStrike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");</a:t>
            </a:r>
            <a:endParaRPr b="0" i="0" sz="3000" u="none" cap="none" strike="noStrike">
              <a:solidFill>
                <a:srgbClr val="00206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screenshot of a computer program&#10;&#10;Description automatically generated" id="180" name="Google Shape;180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600200"/>
            <a:ext cx="6350000" cy="2667000"/>
          </a:xfrm>
          <a:prstGeom prst="rect">
            <a:avLst/>
          </a:prstGeom>
          <a:noFill/>
          <a:ln cap="flat" cmpd="sng" w="9525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81" name="Google Shape;181;p12"/>
          <p:cNvSpPr txBox="1"/>
          <p:nvPr>
            <p:ph type="title"/>
          </p:nvPr>
        </p:nvSpPr>
        <p:spPr>
          <a:xfrm>
            <a:off x="0" y="1"/>
            <a:ext cx="12192000" cy="7318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Times New Roman"/>
              <a:buNone/>
            </a:pPr>
            <a:r>
              <a:rPr lang="en-US"/>
              <a:t>Định tuyến trong MVC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82" name="Google Shape;182;p12"/>
          <p:cNvSpPr txBox="1"/>
          <p:nvPr>
            <p:ph idx="1" type="body"/>
          </p:nvPr>
        </p:nvSpPr>
        <p:spPr>
          <a:xfrm>
            <a:off x="0" y="914400"/>
            <a:ext cx="121920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200"/>
              <a:buFont typeface="Times New Roman"/>
              <a:buChar char="-"/>
            </a:pPr>
            <a:r>
              <a:rPr lang="en-US"/>
              <a:t>Chạy project sau đó truy cập vào URL </a:t>
            </a:r>
            <a:r>
              <a:rPr lang="en-US">
                <a:solidFill>
                  <a:srgbClr val="FF0000"/>
                </a:solidFill>
              </a:rPr>
              <a:t>“/HelloWorld/</a:t>
            </a:r>
            <a:r>
              <a:rPr lang="en-US">
                <a:solidFill>
                  <a:srgbClr val="00B050"/>
                </a:solidFill>
              </a:rPr>
              <a:t>Welcome</a:t>
            </a:r>
            <a:r>
              <a:rPr lang="en-US">
                <a:solidFill>
                  <a:srgbClr val="FF0000"/>
                </a:solidFill>
              </a:rPr>
              <a:t>”:</a:t>
            </a:r>
            <a:endParaRPr/>
          </a:p>
        </p:txBody>
      </p:sp>
      <p:sp>
        <p:nvSpPr>
          <p:cNvPr id="183" name="Google Shape;183;p12"/>
          <p:cNvSpPr/>
          <p:nvPr/>
        </p:nvSpPr>
        <p:spPr>
          <a:xfrm rot="5400000">
            <a:off x="3340411" y="4242545"/>
            <a:ext cx="2133600" cy="1878109"/>
          </a:xfrm>
          <a:prstGeom prst="bentUpArrow">
            <a:avLst>
              <a:gd fmla="val 6818" name="adj1"/>
              <a:gd fmla="val 15303" name="adj2"/>
              <a:gd fmla="val 24394" name="adj3"/>
            </a:avLst>
          </a:prstGeom>
          <a:solidFill>
            <a:schemeClr val="accent1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screenshot of a computer&#10;&#10;Description automatically generated" id="184" name="Google Shape;184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10200" y="4419600"/>
            <a:ext cx="6751320" cy="1930400"/>
          </a:xfrm>
          <a:prstGeom prst="rect">
            <a:avLst/>
          </a:prstGeom>
          <a:noFill/>
          <a:ln cap="flat" cmpd="sng" w="9525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3"/>
          <p:cNvSpPr txBox="1"/>
          <p:nvPr>
            <p:ph idx="1" type="body"/>
          </p:nvPr>
        </p:nvSpPr>
        <p:spPr>
          <a:xfrm>
            <a:off x="0" y="914400"/>
            <a:ext cx="12156688" cy="53641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200"/>
              <a:buFont typeface="Times New Roman"/>
              <a:buChar char="-"/>
            </a:pPr>
            <a:r>
              <a:rPr lang="en-US"/>
              <a:t>Có phần mở rộng là “</a:t>
            </a:r>
            <a:r>
              <a:rPr lang="en-US">
                <a:solidFill>
                  <a:srgbClr val="00B050"/>
                </a:solidFill>
              </a:rPr>
              <a:t>.cshtml</a:t>
            </a:r>
            <a:r>
              <a:rPr lang="en-US"/>
              <a:t>”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rgbClr val="002060"/>
              </a:buClr>
              <a:buSzPts val="3200"/>
              <a:buFont typeface="Times New Roman"/>
              <a:buChar char="-"/>
            </a:pPr>
            <a:r>
              <a:rPr lang="en-US"/>
              <a:t>Nằm trong thư mục Views/</a:t>
            </a:r>
            <a:r>
              <a:rPr lang="en-US">
                <a:solidFill>
                  <a:srgbClr val="00B050"/>
                </a:solidFill>
              </a:rPr>
              <a:t>Controler_Name</a:t>
            </a:r>
            <a:r>
              <a:rPr lang="en-US"/>
              <a:t> (tương ứng với </a:t>
            </a:r>
            <a:r>
              <a:rPr lang="en-US">
                <a:solidFill>
                  <a:srgbClr val="00B050"/>
                </a:solidFill>
              </a:rPr>
              <a:t>HelloWorldController</a:t>
            </a:r>
            <a:r>
              <a:rPr lang="en-US"/>
              <a:t> sẽ có thư mục </a:t>
            </a:r>
            <a:r>
              <a:rPr lang="en-US">
                <a:solidFill>
                  <a:srgbClr val="00B050"/>
                </a:solidFill>
              </a:rPr>
              <a:t>HelloWorld</a:t>
            </a:r>
            <a:r>
              <a:rPr lang="en-US"/>
              <a:t> trong thư mục </a:t>
            </a:r>
            <a:r>
              <a:rPr lang="en-US">
                <a:solidFill>
                  <a:srgbClr val="00B050"/>
                </a:solidFill>
              </a:rPr>
              <a:t>Views</a:t>
            </a:r>
            <a:r>
              <a:rPr lang="en-US"/>
              <a:t>)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rgbClr val="002060"/>
              </a:buClr>
              <a:buSzPts val="3200"/>
              <a:buFont typeface="Times New Roman"/>
              <a:buChar char="-"/>
            </a:pPr>
            <a:r>
              <a:rPr lang="en-US"/>
              <a:t>Nhiệm vụ của View: Cung cấp giao diện người dùng (HTML) bằng C#</a:t>
            </a:r>
            <a:endParaRPr/>
          </a:p>
        </p:txBody>
      </p:sp>
      <p:sp>
        <p:nvSpPr>
          <p:cNvPr id="190" name="Google Shape;190;p13"/>
          <p:cNvSpPr txBox="1"/>
          <p:nvPr>
            <p:ph type="title"/>
          </p:nvPr>
        </p:nvSpPr>
        <p:spPr>
          <a:xfrm>
            <a:off x="0" y="1"/>
            <a:ext cx="12192000" cy="7318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Times New Roman"/>
              <a:buNone/>
            </a:pPr>
            <a:r>
              <a:rPr lang="en-US">
                <a:solidFill>
                  <a:schemeClr val="lt1"/>
                </a:solidFill>
              </a:rPr>
              <a:t>4. VIEW TRONG MVC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4"/>
          <p:cNvSpPr txBox="1"/>
          <p:nvPr>
            <p:ph type="title"/>
          </p:nvPr>
        </p:nvSpPr>
        <p:spPr>
          <a:xfrm>
            <a:off x="0" y="1"/>
            <a:ext cx="12192000" cy="7318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Times New Roman"/>
              <a:buNone/>
            </a:pPr>
            <a:r>
              <a:rPr lang="en-US">
                <a:solidFill>
                  <a:schemeClr val="lt1"/>
                </a:solidFill>
              </a:rPr>
              <a:t>Tạo View Index của HelloWorldController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96" name="Google Shape;196;p14"/>
          <p:cNvSpPr txBox="1"/>
          <p:nvPr>
            <p:ph idx="1" type="body"/>
          </p:nvPr>
        </p:nvSpPr>
        <p:spPr>
          <a:xfrm>
            <a:off x="0" y="914400"/>
            <a:ext cx="12156688" cy="10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200"/>
              <a:buFont typeface="Times New Roman"/>
              <a:buChar char="-"/>
            </a:pPr>
            <a:r>
              <a:rPr lang="en-US"/>
              <a:t>Chỉnh sửa lại mã nguồn action </a:t>
            </a:r>
            <a:r>
              <a:rPr lang="en-US">
                <a:solidFill>
                  <a:srgbClr val="00B050"/>
                </a:solidFill>
              </a:rPr>
              <a:t>Index</a:t>
            </a:r>
            <a:r>
              <a:rPr lang="en-US"/>
              <a:t> của </a:t>
            </a:r>
            <a:r>
              <a:rPr lang="en-US">
                <a:solidFill>
                  <a:srgbClr val="00B050"/>
                </a:solidFill>
              </a:rPr>
              <a:t>HelloWorldController</a:t>
            </a:r>
            <a:r>
              <a:rPr lang="en-US"/>
              <a:t> như sau:</a:t>
            </a:r>
            <a:endParaRPr/>
          </a:p>
        </p:txBody>
      </p:sp>
      <p:pic>
        <p:nvPicPr>
          <p:cNvPr descr="A screen shot of a computer&#10;&#10;Description automatically generated" id="197" name="Google Shape;197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67000" y="1866900"/>
            <a:ext cx="6083300" cy="4076700"/>
          </a:xfrm>
          <a:prstGeom prst="rect">
            <a:avLst/>
          </a:prstGeom>
          <a:noFill/>
          <a:ln cap="flat" cmpd="sng" w="9525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5"/>
          <p:cNvSpPr txBox="1"/>
          <p:nvPr>
            <p:ph type="title"/>
          </p:nvPr>
        </p:nvSpPr>
        <p:spPr>
          <a:xfrm>
            <a:off x="0" y="1"/>
            <a:ext cx="12192000" cy="7318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Times New Roman"/>
              <a:buNone/>
            </a:pPr>
            <a:r>
              <a:rPr lang="en-US">
                <a:solidFill>
                  <a:schemeClr val="lt1"/>
                </a:solidFill>
              </a:rPr>
              <a:t>Tạo View Index của HelloWorldController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03" name="Google Shape;203;p15"/>
          <p:cNvSpPr txBox="1"/>
          <p:nvPr>
            <p:ph idx="1" type="body"/>
          </p:nvPr>
        </p:nvSpPr>
        <p:spPr>
          <a:xfrm>
            <a:off x="0" y="914400"/>
            <a:ext cx="12156688" cy="10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200"/>
              <a:buFont typeface="Times New Roman"/>
              <a:buChar char="-"/>
            </a:pPr>
            <a:r>
              <a:rPr lang="en-US"/>
              <a:t>Trong thư mục </a:t>
            </a:r>
            <a:r>
              <a:rPr lang="en-US">
                <a:solidFill>
                  <a:srgbClr val="00B050"/>
                </a:solidFill>
              </a:rPr>
              <a:t>Views </a:t>
            </a:r>
            <a:r>
              <a:rPr lang="en-US"/>
              <a:t>=&gt;Tạo thư mục </a:t>
            </a:r>
            <a:r>
              <a:rPr lang="en-US">
                <a:solidFill>
                  <a:srgbClr val="00B050"/>
                </a:solidFill>
              </a:rPr>
              <a:t>HelloWorld </a:t>
            </a:r>
            <a:r>
              <a:rPr lang="en-US"/>
              <a:t>=&gt; tạo file </a:t>
            </a:r>
            <a:r>
              <a:rPr lang="en-US">
                <a:solidFill>
                  <a:srgbClr val="00B050"/>
                </a:solidFill>
              </a:rPr>
              <a:t>Index.cshtml</a:t>
            </a:r>
            <a:r>
              <a:rPr lang="en-US"/>
              <a:t> và viết code như sau:</a:t>
            </a:r>
            <a:endParaRPr/>
          </a:p>
        </p:txBody>
      </p:sp>
      <p:pic>
        <p:nvPicPr>
          <p:cNvPr descr="A screenshot of a computer&#10;&#10;Description automatically generated" id="204" name="Google Shape;204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14128" y="1981199"/>
            <a:ext cx="6542560" cy="4871719"/>
          </a:xfrm>
          <a:prstGeom prst="rect">
            <a:avLst/>
          </a:prstGeom>
          <a:noFill/>
          <a:ln cap="flat" cmpd="sng" w="9525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6"/>
          <p:cNvSpPr txBox="1"/>
          <p:nvPr>
            <p:ph type="title"/>
          </p:nvPr>
        </p:nvSpPr>
        <p:spPr>
          <a:xfrm>
            <a:off x="0" y="1"/>
            <a:ext cx="12192000" cy="7318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Times New Roman"/>
              <a:buNone/>
            </a:pPr>
            <a:r>
              <a:rPr lang="en-US">
                <a:solidFill>
                  <a:schemeClr val="lt1"/>
                </a:solidFill>
              </a:rPr>
              <a:t>Tạo View Index của HelloWorldController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10" name="Google Shape;210;p16"/>
          <p:cNvSpPr txBox="1"/>
          <p:nvPr>
            <p:ph idx="1" type="body"/>
          </p:nvPr>
        </p:nvSpPr>
        <p:spPr>
          <a:xfrm>
            <a:off x="0" y="914400"/>
            <a:ext cx="12156688" cy="10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200"/>
              <a:buFont typeface="Times New Roman"/>
              <a:buChar char="-"/>
            </a:pPr>
            <a:r>
              <a:rPr lang="en-US"/>
              <a:t>Chạy chương trình và truy cập tới URL </a:t>
            </a:r>
            <a:r>
              <a:rPr lang="en-US">
                <a:solidFill>
                  <a:srgbClr val="FF0000"/>
                </a:solidFill>
              </a:rPr>
              <a:t>“/HelloWorld/</a:t>
            </a:r>
            <a:r>
              <a:rPr lang="en-US">
                <a:solidFill>
                  <a:srgbClr val="00B050"/>
                </a:solidFill>
              </a:rPr>
              <a:t>Index</a:t>
            </a:r>
            <a:r>
              <a:rPr lang="en-US">
                <a:solidFill>
                  <a:srgbClr val="FF0000"/>
                </a:solidFill>
              </a:rPr>
              <a:t>”</a:t>
            </a:r>
            <a:r>
              <a:rPr lang="en-US"/>
              <a:t>:</a:t>
            </a:r>
            <a:endParaRPr/>
          </a:p>
        </p:txBody>
      </p:sp>
      <p:pic>
        <p:nvPicPr>
          <p:cNvPr descr="A screenshot of a computer&#10;&#10;Description automatically generated" id="211" name="Google Shape;211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82249" y="1676400"/>
            <a:ext cx="7027502" cy="3352800"/>
          </a:xfrm>
          <a:prstGeom prst="rect">
            <a:avLst/>
          </a:prstGeom>
          <a:noFill/>
          <a:ln cap="flat" cmpd="sng" w="9525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12" name="Google Shape;212;p16"/>
          <p:cNvSpPr txBox="1"/>
          <p:nvPr/>
        </p:nvSpPr>
        <p:spPr>
          <a:xfrm>
            <a:off x="0" y="5181600"/>
            <a:ext cx="12156688" cy="10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200"/>
              <a:buFont typeface="Arial"/>
              <a:buChar char="-"/>
            </a:pPr>
            <a:r>
              <a:rPr lang="en-US" sz="32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Sau đó thay đổi nội dung của thẻ p trong file </a:t>
            </a:r>
            <a:r>
              <a:rPr lang="en-US" sz="3200">
                <a:solidFill>
                  <a:srgbClr val="00B05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Index</a:t>
            </a:r>
            <a:r>
              <a:rPr lang="en-US" sz="32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và chạy lại chương trình để xem kết quả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7"/>
          <p:cNvSpPr txBox="1"/>
          <p:nvPr>
            <p:ph type="title"/>
          </p:nvPr>
        </p:nvSpPr>
        <p:spPr>
          <a:xfrm>
            <a:off x="0" y="1"/>
            <a:ext cx="12192000" cy="7318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Times New Roman"/>
              <a:buNone/>
            </a:pPr>
            <a:r>
              <a:rPr lang="en-US">
                <a:solidFill>
                  <a:schemeClr val="lt1"/>
                </a:solidFill>
              </a:rPr>
              <a:t>THỰC HÀNH</a:t>
            </a:r>
            <a:endParaRPr/>
          </a:p>
        </p:txBody>
      </p:sp>
      <p:sp>
        <p:nvSpPr>
          <p:cNvPr id="218" name="Google Shape;218;p17"/>
          <p:cNvSpPr txBox="1"/>
          <p:nvPr>
            <p:ph idx="1" type="body"/>
          </p:nvPr>
        </p:nvSpPr>
        <p:spPr>
          <a:xfrm>
            <a:off x="0" y="914400"/>
            <a:ext cx="12156688" cy="43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just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200"/>
              <a:buFont typeface="Times New Roman"/>
              <a:buChar char="-"/>
            </a:pPr>
            <a:r>
              <a:rPr lang="en-US"/>
              <a:t>Tạo 2 controller Person và Employee, mỗi controller có chứa 2 action trả về View tương ứng.</a:t>
            </a:r>
            <a:endParaRPr/>
          </a:p>
          <a:p>
            <a:pPr indent="-342900" lvl="0" marL="342900" rtl="0" algn="just">
              <a:spcBef>
                <a:spcPts val="640"/>
              </a:spcBef>
              <a:spcAft>
                <a:spcPts val="0"/>
              </a:spcAft>
              <a:buClr>
                <a:srgbClr val="002060"/>
              </a:buClr>
              <a:buSzPts val="3200"/>
              <a:buFont typeface="Times New Roman"/>
              <a:buChar char="-"/>
            </a:pPr>
            <a:r>
              <a:rPr lang="en-US"/>
              <a:t>Tạo các View tương ứng với các action của 2 controller</a:t>
            </a:r>
            <a:endParaRPr/>
          </a:p>
          <a:p>
            <a:pPr indent="-342900" lvl="0" marL="342900" rtl="0" algn="just">
              <a:spcBef>
                <a:spcPts val="640"/>
              </a:spcBef>
              <a:spcAft>
                <a:spcPts val="0"/>
              </a:spcAft>
              <a:buClr>
                <a:srgbClr val="002060"/>
              </a:buClr>
              <a:buSzPts val="3200"/>
              <a:buFont typeface="Times New Roman"/>
              <a:buChar char="-"/>
            </a:pPr>
            <a:r>
              <a:rPr lang="en-US"/>
              <a:t>Viết nội dung cho các view, sau đó chạy thử nghiệm kết quả.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8"/>
          <p:cNvSpPr txBox="1"/>
          <p:nvPr>
            <p:ph type="title"/>
          </p:nvPr>
        </p:nvSpPr>
        <p:spPr>
          <a:xfrm>
            <a:off x="0" y="1"/>
            <a:ext cx="12192000" cy="7318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Times New Roman"/>
              <a:buNone/>
            </a:pPr>
            <a:r>
              <a:rPr lang="en-US"/>
              <a:t>5</a:t>
            </a:r>
            <a:r>
              <a:rPr lang="en-US">
                <a:solidFill>
                  <a:schemeClr val="lt1"/>
                </a:solidFill>
              </a:rPr>
              <a:t>. </a:t>
            </a:r>
            <a:r>
              <a:rPr lang="en-US"/>
              <a:t>MODEL</a:t>
            </a:r>
            <a:r>
              <a:rPr lang="en-US">
                <a:solidFill>
                  <a:schemeClr val="lt1"/>
                </a:solidFill>
              </a:rPr>
              <a:t> TRONG MVC</a:t>
            </a:r>
            <a:endParaRPr/>
          </a:p>
        </p:txBody>
      </p:sp>
      <p:sp>
        <p:nvSpPr>
          <p:cNvPr id="224" name="Google Shape;224;p18"/>
          <p:cNvSpPr txBox="1"/>
          <p:nvPr>
            <p:ph idx="1" type="body"/>
          </p:nvPr>
        </p:nvSpPr>
        <p:spPr>
          <a:xfrm>
            <a:off x="0" y="914400"/>
            <a:ext cx="12156688" cy="53641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200"/>
              <a:buFont typeface="Times New Roman"/>
              <a:buChar char="-"/>
            </a:pPr>
            <a:r>
              <a:rPr lang="en-US"/>
              <a:t>Có phần mở rộng là “</a:t>
            </a:r>
            <a:r>
              <a:rPr lang="en-US">
                <a:solidFill>
                  <a:srgbClr val="00B050"/>
                </a:solidFill>
              </a:rPr>
              <a:t>.cs</a:t>
            </a:r>
            <a:r>
              <a:rPr lang="en-US"/>
              <a:t>”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rgbClr val="002060"/>
              </a:buClr>
              <a:buSzPts val="3200"/>
              <a:buFont typeface="Times New Roman"/>
              <a:buChar char="-"/>
            </a:pPr>
            <a:r>
              <a:rPr lang="en-US"/>
              <a:t>Nằm trong thư mục </a:t>
            </a:r>
            <a:r>
              <a:rPr lang="en-US">
                <a:solidFill>
                  <a:srgbClr val="00B050"/>
                </a:solidFill>
              </a:rPr>
              <a:t>Models</a:t>
            </a:r>
            <a:endParaRPr/>
          </a:p>
          <a:p>
            <a:pPr indent="-342900" lvl="0" marL="342900" rtl="0" algn="just">
              <a:spcBef>
                <a:spcPts val="640"/>
              </a:spcBef>
              <a:spcAft>
                <a:spcPts val="0"/>
              </a:spcAft>
              <a:buClr>
                <a:srgbClr val="002060"/>
              </a:buClr>
              <a:buSzPts val="3200"/>
              <a:buFont typeface="Times New Roman"/>
              <a:buChar char="-"/>
            </a:pPr>
            <a:r>
              <a:rPr lang="en-US"/>
              <a:t>Nhiệm vụ của Model: Chứa các lớp đại diện cho cơ sở dữ liệu của ứng dụng (Ví dụ: trong cơ sở dữ liệu có các table: </a:t>
            </a:r>
            <a:r>
              <a:rPr lang="en-US">
                <a:solidFill>
                  <a:srgbClr val="00B050"/>
                </a:solidFill>
              </a:rPr>
              <a:t>Person, Employee, Customer</a:t>
            </a:r>
            <a:r>
              <a:rPr lang="en-US"/>
              <a:t> =&gt; trong Models chứa các class </a:t>
            </a:r>
            <a:r>
              <a:rPr lang="en-US">
                <a:solidFill>
                  <a:srgbClr val="00B050"/>
                </a:solidFill>
              </a:rPr>
              <a:t>Person, Employee, Customer</a:t>
            </a:r>
            <a:r>
              <a:rPr lang="en-US"/>
              <a:t>)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9"/>
          <p:cNvSpPr txBox="1"/>
          <p:nvPr>
            <p:ph type="title"/>
          </p:nvPr>
        </p:nvSpPr>
        <p:spPr>
          <a:xfrm>
            <a:off x="0" y="1"/>
            <a:ext cx="12192000" cy="7318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Times New Roman"/>
              <a:buNone/>
            </a:pPr>
            <a:r>
              <a:rPr lang="en-US"/>
              <a:t>Tạo class Movie.cs trong Models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30" name="Google Shape;230;p19"/>
          <p:cNvSpPr txBox="1"/>
          <p:nvPr>
            <p:ph idx="1" type="body"/>
          </p:nvPr>
        </p:nvSpPr>
        <p:spPr>
          <a:xfrm>
            <a:off x="0" y="914400"/>
            <a:ext cx="12156688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200"/>
              <a:buFont typeface="Times New Roman"/>
              <a:buChar char="-"/>
            </a:pPr>
            <a:r>
              <a:rPr lang="en-US"/>
              <a:t>Trong thư mục </a:t>
            </a:r>
            <a:r>
              <a:rPr lang="en-US">
                <a:solidFill>
                  <a:srgbClr val="00B050"/>
                </a:solidFill>
              </a:rPr>
              <a:t>Models </a:t>
            </a:r>
            <a:r>
              <a:rPr lang="en-US"/>
              <a:t>tạo file </a:t>
            </a:r>
            <a:r>
              <a:rPr lang="en-US">
                <a:solidFill>
                  <a:srgbClr val="00B050"/>
                </a:solidFill>
              </a:rPr>
              <a:t>Movie.cs</a:t>
            </a:r>
            <a:r>
              <a:rPr lang="en-US"/>
              <a:t> và viết mã như sau:</a:t>
            </a:r>
            <a:endParaRPr/>
          </a:p>
        </p:txBody>
      </p:sp>
      <p:pic>
        <p:nvPicPr>
          <p:cNvPr descr="A screenshot of a computer&#10;&#10;Description automatically generated" id="231" name="Google Shape;231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43200" y="1600200"/>
            <a:ext cx="6705600" cy="4703413"/>
          </a:xfrm>
          <a:prstGeom prst="rect">
            <a:avLst/>
          </a:prstGeom>
          <a:noFill/>
          <a:ln cap="flat" cmpd="sng" w="9525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"/>
          <p:cNvSpPr txBox="1"/>
          <p:nvPr>
            <p:ph type="title"/>
          </p:nvPr>
        </p:nvSpPr>
        <p:spPr>
          <a:xfrm>
            <a:off x="0" y="1"/>
            <a:ext cx="12192000" cy="7318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Times New Roman"/>
              <a:buNone/>
            </a:pPr>
            <a:r>
              <a:rPr lang="en-US">
                <a:solidFill>
                  <a:schemeClr val="lt1"/>
                </a:solidFill>
              </a:rPr>
              <a:t>CÁC NỘI DUNG CHÍNH</a:t>
            </a:r>
            <a:endParaRPr/>
          </a:p>
        </p:txBody>
      </p:sp>
      <p:sp>
        <p:nvSpPr>
          <p:cNvPr id="97" name="Google Shape;97;p2"/>
          <p:cNvSpPr txBox="1"/>
          <p:nvPr>
            <p:ph idx="1" type="body"/>
          </p:nvPr>
        </p:nvSpPr>
        <p:spPr>
          <a:xfrm>
            <a:off x="0" y="914400"/>
            <a:ext cx="12156688" cy="53641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514350" lvl="0" marL="51435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200"/>
              <a:buAutoNum type="arabicPeriod"/>
            </a:pPr>
            <a:r>
              <a:rPr lang="en-US"/>
              <a:t>TẠO PROJECT .NET MVC</a:t>
            </a:r>
            <a:endParaRPr/>
          </a:p>
          <a:p>
            <a:pPr indent="-514350" lvl="0" marL="514350" rtl="0" algn="l">
              <a:spcBef>
                <a:spcPts val="640"/>
              </a:spcBef>
              <a:spcAft>
                <a:spcPts val="0"/>
              </a:spcAft>
              <a:buClr>
                <a:srgbClr val="002060"/>
              </a:buClr>
              <a:buSzPts val="3200"/>
              <a:buAutoNum type="arabicPeriod"/>
            </a:pPr>
            <a:r>
              <a:rPr lang="en-US"/>
              <a:t>CẤU TRÚC PROJECT .NET MVC</a:t>
            </a:r>
            <a:endParaRPr/>
          </a:p>
          <a:p>
            <a:pPr indent="-514350" lvl="0" marL="514350" rtl="0" algn="l">
              <a:spcBef>
                <a:spcPts val="640"/>
              </a:spcBef>
              <a:spcAft>
                <a:spcPts val="0"/>
              </a:spcAft>
              <a:buClr>
                <a:srgbClr val="002060"/>
              </a:buClr>
              <a:buSzPts val="3200"/>
              <a:buAutoNum type="arabicPeriod"/>
            </a:pPr>
            <a:r>
              <a:rPr lang="en-US"/>
              <a:t>CONTROLLER TRONG MVC</a:t>
            </a:r>
            <a:endParaRPr/>
          </a:p>
          <a:p>
            <a:pPr indent="-514350" lvl="0" marL="514350" rtl="0" algn="l">
              <a:spcBef>
                <a:spcPts val="640"/>
              </a:spcBef>
              <a:spcAft>
                <a:spcPts val="0"/>
              </a:spcAft>
              <a:buClr>
                <a:srgbClr val="002060"/>
              </a:buClr>
              <a:buSzPts val="3200"/>
              <a:buAutoNum type="arabicPeriod"/>
            </a:pPr>
            <a:r>
              <a:rPr lang="en-US"/>
              <a:t>VIEW TRONG MVC</a:t>
            </a:r>
            <a:endParaRPr/>
          </a:p>
          <a:p>
            <a:pPr indent="-514350" lvl="0" marL="514350" rtl="0" algn="l">
              <a:spcBef>
                <a:spcPts val="640"/>
              </a:spcBef>
              <a:spcAft>
                <a:spcPts val="0"/>
              </a:spcAft>
              <a:buClr>
                <a:srgbClr val="002060"/>
              </a:buClr>
              <a:buSzPts val="3200"/>
              <a:buAutoNum type="arabicPeriod"/>
            </a:pPr>
            <a:r>
              <a:rPr lang="en-US"/>
              <a:t>MODEL MVC</a:t>
            </a:r>
            <a:endParaRPr/>
          </a:p>
          <a:p>
            <a:pPr indent="-514350" lvl="0" marL="514350" rtl="0" algn="l">
              <a:spcBef>
                <a:spcPts val="640"/>
              </a:spcBef>
              <a:spcAft>
                <a:spcPts val="0"/>
              </a:spcAft>
              <a:buClr>
                <a:srgbClr val="002060"/>
              </a:buClr>
              <a:buSzPts val="3200"/>
              <a:buAutoNum type="arabicPeriod"/>
            </a:pPr>
            <a:r>
              <a:rPr lang="en-US"/>
              <a:t>KẾT HỢP MODEL – VIEW VÀ CONTROLLER</a:t>
            </a:r>
            <a:endParaRPr/>
          </a:p>
          <a:p>
            <a:pPr indent="-514350" lvl="0" marL="514350" rtl="0" algn="l">
              <a:spcBef>
                <a:spcPts val="640"/>
              </a:spcBef>
              <a:spcAft>
                <a:spcPts val="0"/>
              </a:spcAft>
              <a:buClr>
                <a:srgbClr val="002060"/>
              </a:buClr>
              <a:buSzPts val="3200"/>
              <a:buAutoNum type="arabicPeriod"/>
            </a:pPr>
            <a:r>
              <a:rPr lang="en-US"/>
              <a:t>KẾT NỐI VÀ LÀM VIỆC VỚI CƠ SỞ DỮ LIỆU</a:t>
            </a:r>
            <a:endParaRPr/>
          </a:p>
          <a:p>
            <a:pPr indent="-514350" lvl="0" marL="514350" rtl="0" algn="l">
              <a:spcBef>
                <a:spcPts val="640"/>
              </a:spcBef>
              <a:spcAft>
                <a:spcPts val="0"/>
              </a:spcAft>
              <a:buClr>
                <a:srgbClr val="002060"/>
              </a:buClr>
              <a:buSzPts val="3200"/>
              <a:buAutoNum type="arabicPeriod"/>
            </a:pPr>
            <a:r>
              <a:rPr lang="en-US"/>
              <a:t>SINH CODE TỰ ĐỘNG</a:t>
            </a:r>
            <a:endParaRPr/>
          </a:p>
          <a:p>
            <a:pPr indent="-514350" lvl="0" marL="514350" rtl="0" algn="l">
              <a:spcBef>
                <a:spcPts val="640"/>
              </a:spcBef>
              <a:spcAft>
                <a:spcPts val="0"/>
              </a:spcAft>
              <a:buClr>
                <a:srgbClr val="002060"/>
              </a:buClr>
              <a:buSzPts val="3200"/>
              <a:buAutoNum type="arabicPeriod"/>
            </a:pPr>
            <a:r>
              <a:rPr lang="en-US"/>
              <a:t>LÀM VIỆC VỚI FILE EXCEL</a:t>
            </a:r>
            <a:endParaRPr/>
          </a:p>
          <a:p>
            <a:pPr indent="-514350" lvl="0" marL="514350" rtl="0" algn="l">
              <a:spcBef>
                <a:spcPts val="640"/>
              </a:spcBef>
              <a:spcAft>
                <a:spcPts val="0"/>
              </a:spcAft>
              <a:buClr>
                <a:srgbClr val="002060"/>
              </a:buClr>
              <a:buSzPts val="3200"/>
              <a:buAutoNum type="arabicPeriod"/>
            </a:pPr>
            <a:r>
              <a:rPr lang="en-US"/>
              <a:t>PHÂN TRANG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0"/>
          <p:cNvSpPr txBox="1"/>
          <p:nvPr>
            <p:ph type="title"/>
          </p:nvPr>
        </p:nvSpPr>
        <p:spPr>
          <a:xfrm>
            <a:off x="0" y="1"/>
            <a:ext cx="12192000" cy="7318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Times New Roman"/>
              <a:buNone/>
            </a:pPr>
            <a:r>
              <a:rPr lang="en-US"/>
              <a:t>THỰC HÀNH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37" name="Google Shape;237;p20"/>
          <p:cNvSpPr txBox="1"/>
          <p:nvPr>
            <p:ph idx="1" type="body"/>
          </p:nvPr>
        </p:nvSpPr>
        <p:spPr>
          <a:xfrm>
            <a:off x="0" y="914400"/>
            <a:ext cx="12156688" cy="51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200"/>
              <a:buFont typeface="Times New Roman"/>
              <a:buChar char="-"/>
            </a:pPr>
            <a:r>
              <a:rPr lang="en-US"/>
              <a:t>Trong thư mục </a:t>
            </a:r>
            <a:r>
              <a:rPr lang="en-US">
                <a:solidFill>
                  <a:srgbClr val="00B050"/>
                </a:solidFill>
              </a:rPr>
              <a:t>Models </a:t>
            </a:r>
            <a:r>
              <a:rPr lang="en-US"/>
              <a:t>tạo class:</a:t>
            </a:r>
            <a:endParaRPr/>
          </a:p>
          <a:p>
            <a:pPr indent="-355600" lvl="0" marL="720725" rtl="0" algn="just">
              <a:spcBef>
                <a:spcPts val="640"/>
              </a:spcBef>
              <a:spcAft>
                <a:spcPts val="0"/>
              </a:spcAft>
              <a:buClr>
                <a:srgbClr val="00B050"/>
              </a:buClr>
              <a:buSzPts val="3200"/>
              <a:buChar char="•"/>
            </a:pPr>
            <a:r>
              <a:rPr lang="en-US">
                <a:solidFill>
                  <a:srgbClr val="00B050"/>
                </a:solidFill>
              </a:rPr>
              <a:t>Person</a:t>
            </a:r>
            <a:r>
              <a:rPr lang="en-US"/>
              <a:t>: có 3 thuộc tính: </a:t>
            </a:r>
            <a:r>
              <a:rPr lang="en-US">
                <a:solidFill>
                  <a:srgbClr val="00B050"/>
                </a:solidFill>
              </a:rPr>
              <a:t>PersonId</a:t>
            </a:r>
            <a:r>
              <a:rPr lang="en-US"/>
              <a:t> (string), </a:t>
            </a:r>
            <a:r>
              <a:rPr lang="en-US">
                <a:solidFill>
                  <a:srgbClr val="00B050"/>
                </a:solidFill>
              </a:rPr>
              <a:t>FullName</a:t>
            </a:r>
            <a:r>
              <a:rPr lang="en-US"/>
              <a:t> (string), </a:t>
            </a:r>
            <a:r>
              <a:rPr lang="en-US">
                <a:solidFill>
                  <a:srgbClr val="00B050"/>
                </a:solidFill>
              </a:rPr>
              <a:t>Address</a:t>
            </a:r>
            <a:r>
              <a:rPr lang="en-US"/>
              <a:t> (string)</a:t>
            </a:r>
            <a:endParaRPr/>
          </a:p>
          <a:p>
            <a:pPr indent="-355600" lvl="0" marL="720725" rtl="0" algn="just">
              <a:spcBef>
                <a:spcPts val="640"/>
              </a:spcBef>
              <a:spcAft>
                <a:spcPts val="0"/>
              </a:spcAft>
              <a:buClr>
                <a:srgbClr val="00B050"/>
              </a:buClr>
              <a:buSzPts val="3200"/>
              <a:buChar char="•"/>
            </a:pPr>
            <a:r>
              <a:rPr lang="en-US">
                <a:solidFill>
                  <a:srgbClr val="00B050"/>
                </a:solidFill>
              </a:rPr>
              <a:t>Employee</a:t>
            </a:r>
            <a:r>
              <a:rPr lang="en-US"/>
              <a:t> kế thừa từ class </a:t>
            </a:r>
            <a:r>
              <a:rPr lang="en-US">
                <a:solidFill>
                  <a:srgbClr val="00B050"/>
                </a:solidFill>
              </a:rPr>
              <a:t>Person</a:t>
            </a:r>
            <a:r>
              <a:rPr lang="en-US"/>
              <a:t> và bổ sung 2 thuộc tính: </a:t>
            </a:r>
            <a:r>
              <a:rPr lang="en-US">
                <a:solidFill>
                  <a:srgbClr val="00B050"/>
                </a:solidFill>
              </a:rPr>
              <a:t>EmployeeId</a:t>
            </a:r>
            <a:r>
              <a:rPr lang="en-US"/>
              <a:t> (string) , </a:t>
            </a:r>
            <a:r>
              <a:rPr lang="en-US">
                <a:solidFill>
                  <a:srgbClr val="00B050"/>
                </a:solidFill>
              </a:rPr>
              <a:t>Age</a:t>
            </a:r>
            <a:r>
              <a:rPr lang="en-US"/>
              <a:t> (int)</a:t>
            </a:r>
            <a:endParaRPr/>
          </a:p>
          <a:p>
            <a:pPr indent="-355600" lvl="0" marL="720725" rtl="0" algn="just">
              <a:spcBef>
                <a:spcPts val="640"/>
              </a:spcBef>
              <a:spcAft>
                <a:spcPts val="0"/>
              </a:spcAft>
              <a:buClr>
                <a:srgbClr val="00B050"/>
              </a:buClr>
              <a:buSzPts val="3200"/>
              <a:buChar char="•"/>
            </a:pPr>
            <a:r>
              <a:rPr lang="en-US">
                <a:solidFill>
                  <a:srgbClr val="00B050"/>
                </a:solidFill>
              </a:rPr>
              <a:t>HeThongPhanPhoi</a:t>
            </a:r>
            <a:r>
              <a:rPr lang="en-US"/>
              <a:t>: có các thuộc tính: </a:t>
            </a:r>
            <a:r>
              <a:rPr lang="en-US">
                <a:solidFill>
                  <a:srgbClr val="00B050"/>
                </a:solidFill>
              </a:rPr>
              <a:t>MaHTPP</a:t>
            </a:r>
            <a:r>
              <a:rPr lang="en-US"/>
              <a:t> (string), </a:t>
            </a:r>
            <a:r>
              <a:rPr lang="en-US">
                <a:solidFill>
                  <a:srgbClr val="00B050"/>
                </a:solidFill>
              </a:rPr>
              <a:t>TenHTPP</a:t>
            </a:r>
            <a:r>
              <a:rPr lang="en-US"/>
              <a:t> (string)</a:t>
            </a:r>
            <a:endParaRPr/>
          </a:p>
          <a:p>
            <a:pPr indent="-355600" lvl="0" marL="720725" rtl="0" algn="just">
              <a:spcBef>
                <a:spcPts val="640"/>
              </a:spcBef>
              <a:spcAft>
                <a:spcPts val="0"/>
              </a:spcAft>
              <a:buClr>
                <a:srgbClr val="00B050"/>
              </a:buClr>
              <a:buSzPts val="3200"/>
              <a:buChar char="•"/>
            </a:pPr>
            <a:r>
              <a:rPr lang="en-US">
                <a:solidFill>
                  <a:srgbClr val="00B050"/>
                </a:solidFill>
              </a:rPr>
              <a:t>DaiLy</a:t>
            </a:r>
            <a:r>
              <a:rPr lang="en-US"/>
              <a:t> liên kết với class </a:t>
            </a:r>
            <a:r>
              <a:rPr lang="en-US">
                <a:solidFill>
                  <a:srgbClr val="00B050"/>
                </a:solidFill>
              </a:rPr>
              <a:t>HeThongPhanPhoi</a:t>
            </a:r>
            <a:r>
              <a:rPr lang="en-US"/>
              <a:t> có các thuộc tính: </a:t>
            </a:r>
            <a:r>
              <a:rPr lang="en-US">
                <a:solidFill>
                  <a:srgbClr val="00B050"/>
                </a:solidFill>
              </a:rPr>
              <a:t>MaDaiLy</a:t>
            </a:r>
            <a:r>
              <a:rPr lang="en-US"/>
              <a:t> (string), </a:t>
            </a:r>
            <a:r>
              <a:rPr lang="en-US">
                <a:solidFill>
                  <a:srgbClr val="00B050"/>
                </a:solidFill>
              </a:rPr>
              <a:t>TenDaiLy</a:t>
            </a:r>
            <a:r>
              <a:rPr lang="en-US"/>
              <a:t> (string), </a:t>
            </a:r>
            <a:r>
              <a:rPr lang="en-US">
                <a:solidFill>
                  <a:srgbClr val="00B050"/>
                </a:solidFill>
              </a:rPr>
              <a:t>DiaChi</a:t>
            </a:r>
            <a:r>
              <a:rPr lang="en-US"/>
              <a:t> (string), </a:t>
            </a:r>
            <a:r>
              <a:rPr lang="en-US">
                <a:solidFill>
                  <a:srgbClr val="00B050"/>
                </a:solidFill>
              </a:rPr>
              <a:t>NguoiDaiDien</a:t>
            </a:r>
            <a:r>
              <a:rPr lang="en-US"/>
              <a:t> (string), </a:t>
            </a:r>
            <a:r>
              <a:rPr lang="en-US">
                <a:solidFill>
                  <a:srgbClr val="00B050"/>
                </a:solidFill>
              </a:rPr>
              <a:t>DienThoai</a:t>
            </a:r>
            <a:r>
              <a:rPr lang="en-US"/>
              <a:t> (string), </a:t>
            </a:r>
            <a:r>
              <a:rPr lang="en-US">
                <a:solidFill>
                  <a:srgbClr val="00B050"/>
                </a:solidFill>
              </a:rPr>
              <a:t>MaHTPP</a:t>
            </a:r>
            <a:r>
              <a:rPr lang="en-US"/>
              <a:t> (string)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1"/>
          <p:cNvSpPr txBox="1"/>
          <p:nvPr>
            <p:ph type="title"/>
          </p:nvPr>
        </p:nvSpPr>
        <p:spPr>
          <a:xfrm>
            <a:off x="0" y="1"/>
            <a:ext cx="12192000" cy="7318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Times New Roman"/>
              <a:buNone/>
            </a:pPr>
            <a:r>
              <a:rPr lang="en-US">
                <a:solidFill>
                  <a:schemeClr val="lt1"/>
                </a:solidFill>
              </a:rPr>
              <a:t>6. </a:t>
            </a:r>
            <a:r>
              <a:rPr lang="en-US"/>
              <a:t>KẾT HỢP MODEL-VIEW VÀ CONTROLLER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43" name="Google Shape;243;p21"/>
          <p:cNvSpPr txBox="1"/>
          <p:nvPr>
            <p:ph idx="1" type="body"/>
          </p:nvPr>
        </p:nvSpPr>
        <p:spPr>
          <a:xfrm>
            <a:off x="0" y="914400"/>
            <a:ext cx="12156688" cy="53641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200"/>
              <a:buFont typeface="Times New Roman"/>
              <a:buChar char="-"/>
            </a:pPr>
            <a:r>
              <a:rPr lang="en-US"/>
              <a:t>GỬI DỮ LIỆU TỪ VIEW LÊN CONTROLLER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rgbClr val="002060"/>
              </a:buClr>
              <a:buSzPts val="3200"/>
              <a:buFont typeface="Times New Roman"/>
              <a:buChar char="-"/>
            </a:pPr>
            <a:r>
              <a:rPr lang="en-US"/>
              <a:t>CONTROLLER NHẬN DỮ LIỆU TỪ VIEW GỬI LÊN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rgbClr val="002060"/>
              </a:buClr>
              <a:buSzPts val="3200"/>
              <a:buFont typeface="Times New Roman"/>
              <a:buChar char="-"/>
            </a:pPr>
            <a:r>
              <a:rPr lang="en-US"/>
              <a:t>GỬI DỮ LIỆU TỪ CONTROLLER VỀ VIEW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rgbClr val="002060"/>
              </a:buClr>
              <a:buSzPts val="3200"/>
              <a:buFont typeface="Times New Roman"/>
              <a:buChar char="-"/>
            </a:pPr>
            <a:r>
              <a:rPr lang="en-US"/>
              <a:t>HIỂN THỊ DỮ LIỆU TỪ CONTROLLER GỬI VỀ LÊN TRÊN VIEW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2"/>
          <p:cNvSpPr txBox="1"/>
          <p:nvPr>
            <p:ph type="title"/>
          </p:nvPr>
        </p:nvSpPr>
        <p:spPr>
          <a:xfrm>
            <a:off x="0" y="1"/>
            <a:ext cx="12192000" cy="7318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Times New Roman"/>
              <a:buNone/>
            </a:pPr>
            <a:r>
              <a:rPr lang="en-US">
                <a:solidFill>
                  <a:schemeClr val="lt1"/>
                </a:solidFill>
              </a:rPr>
              <a:t>Gửi dữ liệu từ View lên Controller</a:t>
            </a:r>
            <a:endParaRPr/>
          </a:p>
        </p:txBody>
      </p:sp>
      <p:sp>
        <p:nvSpPr>
          <p:cNvPr id="249" name="Google Shape;249;p22"/>
          <p:cNvSpPr txBox="1"/>
          <p:nvPr>
            <p:ph idx="1" type="body"/>
          </p:nvPr>
        </p:nvSpPr>
        <p:spPr>
          <a:xfrm>
            <a:off x="0" y="914400"/>
            <a:ext cx="12156688" cy="14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200"/>
              <a:buNone/>
            </a:pPr>
            <a:r>
              <a:rPr lang="en-US"/>
              <a:t>- Mở file </a:t>
            </a:r>
            <a:r>
              <a:rPr lang="en-US">
                <a:solidFill>
                  <a:srgbClr val="00B050"/>
                </a:solidFill>
              </a:rPr>
              <a:t>Index.cshtml</a:t>
            </a:r>
            <a:r>
              <a:rPr lang="en-US"/>
              <a:t> trong thư mục </a:t>
            </a:r>
            <a:r>
              <a:rPr lang="en-US">
                <a:solidFill>
                  <a:srgbClr val="00B050"/>
                </a:solidFill>
              </a:rPr>
              <a:t>Views/Home </a:t>
            </a:r>
            <a:r>
              <a:rPr lang="en-US"/>
              <a:t>và viết mã như sau:</a:t>
            </a:r>
            <a:endParaRPr/>
          </a:p>
        </p:txBody>
      </p:sp>
      <p:pic>
        <p:nvPicPr>
          <p:cNvPr descr="A screenshot of a computer&#10;&#10;Description automatically generated" id="250" name="Google Shape;250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38400" y="1586578"/>
            <a:ext cx="7772400" cy="5271421"/>
          </a:xfrm>
          <a:prstGeom prst="rect">
            <a:avLst/>
          </a:prstGeom>
          <a:noFill/>
          <a:ln cap="flat" cmpd="sng" w="9525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3"/>
          <p:cNvSpPr txBox="1"/>
          <p:nvPr>
            <p:ph type="title"/>
          </p:nvPr>
        </p:nvSpPr>
        <p:spPr>
          <a:xfrm>
            <a:off x="0" y="1"/>
            <a:ext cx="12192000" cy="7318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Times New Roman"/>
              <a:buNone/>
            </a:pPr>
            <a:r>
              <a:rPr lang="en-US">
                <a:solidFill>
                  <a:schemeClr val="lt1"/>
                </a:solidFill>
              </a:rPr>
              <a:t>Gửi dữ liệu từ View lên Controller</a:t>
            </a:r>
            <a:endParaRPr/>
          </a:p>
        </p:txBody>
      </p:sp>
      <p:sp>
        <p:nvSpPr>
          <p:cNvPr id="256" name="Google Shape;256;p23"/>
          <p:cNvSpPr txBox="1"/>
          <p:nvPr>
            <p:ph idx="1" type="body"/>
          </p:nvPr>
        </p:nvSpPr>
        <p:spPr>
          <a:xfrm>
            <a:off x="0" y="914400"/>
            <a:ext cx="12156688" cy="54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200"/>
              <a:buNone/>
            </a:pPr>
            <a:r>
              <a:rPr lang="en-US"/>
              <a:t>Trong đó: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rgbClr val="002060"/>
              </a:buClr>
              <a:buSzPts val="3200"/>
              <a:buFont typeface="Times New Roman"/>
              <a:buChar char="-"/>
            </a:pPr>
            <a:r>
              <a:rPr lang="en-US"/>
              <a:t>Thẻ </a:t>
            </a:r>
            <a:r>
              <a:rPr lang="en-US">
                <a:solidFill>
                  <a:srgbClr val="FF0000"/>
                </a:solidFill>
              </a:rPr>
              <a:t>form</a:t>
            </a:r>
            <a:r>
              <a:rPr lang="en-US"/>
              <a:t>: dung để chứa các phần từ nhập liệu từ người dung.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Times New Roman"/>
              <a:buChar char="-"/>
            </a:pPr>
            <a:r>
              <a:rPr lang="en-US">
                <a:solidFill>
                  <a:srgbClr val="FF0000"/>
                </a:solidFill>
              </a:rPr>
              <a:t>asp-action</a:t>
            </a:r>
            <a:r>
              <a:rPr lang="en-US"/>
              <a:t>="</a:t>
            </a:r>
            <a:r>
              <a:rPr lang="en-US">
                <a:solidFill>
                  <a:srgbClr val="2EA22E"/>
                </a:solidFill>
              </a:rPr>
              <a:t>Index</a:t>
            </a:r>
            <a:r>
              <a:rPr lang="en-US"/>
              <a:t>": chỉ định dữ liệu được gửi từ </a:t>
            </a:r>
            <a:r>
              <a:rPr lang="en-US">
                <a:solidFill>
                  <a:srgbClr val="2EA22E"/>
                </a:solidFill>
              </a:rPr>
              <a:t>View</a:t>
            </a:r>
            <a:r>
              <a:rPr lang="en-US"/>
              <a:t> lên action </a:t>
            </a:r>
            <a:r>
              <a:rPr lang="en-US">
                <a:solidFill>
                  <a:srgbClr val="2EA22E"/>
                </a:solidFill>
              </a:rPr>
              <a:t>Index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Times New Roman"/>
              <a:buChar char="-"/>
            </a:pPr>
            <a:r>
              <a:rPr lang="en-US">
                <a:solidFill>
                  <a:srgbClr val="FF0000"/>
                </a:solidFill>
              </a:rPr>
              <a:t>input type</a:t>
            </a:r>
            <a:r>
              <a:rPr lang="en-US"/>
              <a:t>="</a:t>
            </a:r>
            <a:r>
              <a:rPr lang="en-US">
                <a:solidFill>
                  <a:srgbClr val="2EA22E"/>
                </a:solidFill>
              </a:rPr>
              <a:t>text</a:t>
            </a:r>
            <a:r>
              <a:rPr lang="en-US"/>
              <a:t>": các ô để nhập dữ liệu gửi từ View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Times New Roman"/>
              <a:buChar char="-"/>
            </a:pPr>
            <a:r>
              <a:rPr lang="en-US">
                <a:solidFill>
                  <a:srgbClr val="FF0000"/>
                </a:solidFill>
              </a:rPr>
              <a:t>asp-action</a:t>
            </a:r>
            <a:r>
              <a:rPr lang="en-US"/>
              <a:t>="</a:t>
            </a:r>
            <a:r>
              <a:rPr lang="en-US">
                <a:solidFill>
                  <a:srgbClr val="2EA22E"/>
                </a:solidFill>
              </a:rPr>
              <a:t>submit</a:t>
            </a:r>
            <a:r>
              <a:rPr lang="en-US"/>
              <a:t>": nút lệnh để thực hiện gửi dữ liệu từ </a:t>
            </a:r>
            <a:r>
              <a:rPr lang="en-US">
                <a:solidFill>
                  <a:srgbClr val="2EA22E"/>
                </a:solidFill>
              </a:rPr>
              <a:t>form</a:t>
            </a:r>
            <a:r>
              <a:rPr lang="en-US"/>
              <a:t> lên action ở </a:t>
            </a:r>
            <a:r>
              <a:rPr lang="en-US">
                <a:solidFill>
                  <a:srgbClr val="2EA22E"/>
                </a:solidFill>
              </a:rPr>
              <a:t>controller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Times New Roman"/>
              <a:buChar char="-"/>
            </a:pPr>
            <a:r>
              <a:rPr lang="en-US">
                <a:solidFill>
                  <a:srgbClr val="FF0000"/>
                </a:solidFill>
              </a:rPr>
              <a:t>name của thẻ input</a:t>
            </a:r>
            <a:r>
              <a:rPr lang="en-US"/>
              <a:t>: sử dụng để khớp với các thuộc tính ở phương thức </a:t>
            </a:r>
            <a:r>
              <a:rPr lang="en-US">
                <a:solidFill>
                  <a:srgbClr val="2EA22E"/>
                </a:solidFill>
              </a:rPr>
              <a:t>Index</a:t>
            </a:r>
            <a:r>
              <a:rPr lang="en-US"/>
              <a:t> trên </a:t>
            </a:r>
            <a:r>
              <a:rPr lang="en-US">
                <a:solidFill>
                  <a:srgbClr val="2EA22E"/>
                </a:solidFill>
              </a:rPr>
              <a:t>Controller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4"/>
          <p:cNvSpPr txBox="1"/>
          <p:nvPr>
            <p:ph type="title"/>
          </p:nvPr>
        </p:nvSpPr>
        <p:spPr>
          <a:xfrm>
            <a:off x="0" y="1"/>
            <a:ext cx="12192000" cy="7318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Times New Roman"/>
              <a:buNone/>
            </a:pPr>
            <a:r>
              <a:rPr lang="en-US">
                <a:solidFill>
                  <a:schemeClr val="lt1"/>
                </a:solidFill>
              </a:rPr>
              <a:t>Controller nhận dữ liệu từ view gửi lên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62" name="Google Shape;262;p24"/>
          <p:cNvSpPr txBox="1"/>
          <p:nvPr>
            <p:ph idx="1" type="body"/>
          </p:nvPr>
        </p:nvSpPr>
        <p:spPr>
          <a:xfrm>
            <a:off x="0" y="914400"/>
            <a:ext cx="12156688" cy="14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200"/>
              <a:buNone/>
            </a:pPr>
            <a:r>
              <a:rPr lang="en-US"/>
              <a:t>- Mở file </a:t>
            </a:r>
            <a:r>
              <a:rPr lang="en-US">
                <a:solidFill>
                  <a:srgbClr val="00B050"/>
                </a:solidFill>
              </a:rPr>
              <a:t>DemoController.cs</a:t>
            </a:r>
            <a:r>
              <a:rPr lang="en-US"/>
              <a:t> trong thư mục </a:t>
            </a:r>
            <a:r>
              <a:rPr lang="en-US">
                <a:solidFill>
                  <a:srgbClr val="00B050"/>
                </a:solidFill>
              </a:rPr>
              <a:t>Controller </a:t>
            </a:r>
            <a:r>
              <a:rPr lang="en-US"/>
              <a:t>và viết mã như sau:</a:t>
            </a:r>
            <a:endParaRPr/>
          </a:p>
        </p:txBody>
      </p:sp>
      <p:pic>
        <p:nvPicPr>
          <p:cNvPr descr="A screenshot of a computer&#10;&#10;Description automatically generated" id="263" name="Google Shape;263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00400" y="1455682"/>
            <a:ext cx="8956288" cy="53703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5"/>
          <p:cNvSpPr txBox="1"/>
          <p:nvPr>
            <p:ph type="title"/>
          </p:nvPr>
        </p:nvSpPr>
        <p:spPr>
          <a:xfrm>
            <a:off x="0" y="1"/>
            <a:ext cx="12192000" cy="7318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Times New Roman"/>
              <a:buNone/>
            </a:pPr>
            <a:r>
              <a:rPr lang="en-US">
                <a:solidFill>
                  <a:schemeClr val="lt1"/>
                </a:solidFill>
              </a:rPr>
              <a:t>Controller nhận dữ liệu từ view gửi lên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69" name="Google Shape;269;p25"/>
          <p:cNvSpPr txBox="1"/>
          <p:nvPr>
            <p:ph idx="1" type="body"/>
          </p:nvPr>
        </p:nvSpPr>
        <p:spPr>
          <a:xfrm>
            <a:off x="0" y="914400"/>
            <a:ext cx="12156688" cy="54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200"/>
              <a:buNone/>
            </a:pPr>
            <a:r>
              <a:rPr lang="en-US"/>
              <a:t>Trong đó: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Times New Roman"/>
              <a:buChar char="-"/>
            </a:pPr>
            <a:r>
              <a:rPr lang="en-US">
                <a:solidFill>
                  <a:srgbClr val="FF0000"/>
                </a:solidFill>
              </a:rPr>
              <a:t>HttpPost</a:t>
            </a:r>
            <a:r>
              <a:rPr lang="en-US"/>
              <a:t>: sử dụng để chỉ định phương thức sẽ nhận dữ liệu từ </a:t>
            </a:r>
            <a:r>
              <a:rPr lang="en-US">
                <a:solidFill>
                  <a:srgbClr val="FF0000"/>
                </a:solidFill>
              </a:rPr>
              <a:t>View</a:t>
            </a:r>
            <a:r>
              <a:rPr lang="en-US"/>
              <a:t> gửi lên.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rgbClr val="002060"/>
              </a:buClr>
              <a:buSzPts val="3200"/>
              <a:buFont typeface="Times New Roman"/>
              <a:buChar char="-"/>
            </a:pPr>
            <a:r>
              <a:rPr lang="en-US"/>
              <a:t>2 thuộc tính </a:t>
            </a:r>
            <a:r>
              <a:rPr lang="en-US">
                <a:solidFill>
                  <a:srgbClr val="FF0000"/>
                </a:solidFill>
              </a:rPr>
              <a:t>FullName</a:t>
            </a:r>
            <a:r>
              <a:rPr lang="en-US"/>
              <a:t> và </a:t>
            </a:r>
            <a:r>
              <a:rPr lang="en-US">
                <a:solidFill>
                  <a:srgbClr val="FF0000"/>
                </a:solidFill>
              </a:rPr>
              <a:t>Address</a:t>
            </a:r>
            <a:r>
              <a:rPr lang="en-US"/>
              <a:t> của action Index: sử dụng để lưu dữ liệu từ View gửi lên, tên của 2 thuộc tính chính là </a:t>
            </a:r>
            <a:r>
              <a:rPr lang="en-US">
                <a:solidFill>
                  <a:srgbClr val="FF0000"/>
                </a:solidFill>
              </a:rPr>
              <a:t>name</a:t>
            </a:r>
            <a:r>
              <a:rPr lang="en-US"/>
              <a:t> của các thẻ </a:t>
            </a:r>
            <a:r>
              <a:rPr lang="en-US">
                <a:solidFill>
                  <a:srgbClr val="FF0000"/>
                </a:solidFill>
              </a:rPr>
              <a:t>input</a:t>
            </a:r>
            <a:r>
              <a:rPr lang="en-US"/>
              <a:t> muốn gửi dữ liệu trên View.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Times New Roman"/>
              <a:buChar char="-"/>
            </a:pPr>
            <a:r>
              <a:rPr lang="en-US">
                <a:solidFill>
                  <a:srgbClr val="FF0000"/>
                </a:solidFill>
              </a:rPr>
              <a:t>ViewBag</a:t>
            </a:r>
            <a:r>
              <a:rPr lang="en-US"/>
              <a:t>: là phương thức hỗ trợ gửi dữ liệu từ Controller tới View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6"/>
          <p:cNvSpPr txBox="1"/>
          <p:nvPr>
            <p:ph type="title"/>
          </p:nvPr>
        </p:nvSpPr>
        <p:spPr>
          <a:xfrm>
            <a:off x="0" y="1"/>
            <a:ext cx="12192000" cy="7318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Times New Roman"/>
              <a:buNone/>
            </a:pPr>
            <a:r>
              <a:rPr lang="en-US">
                <a:solidFill>
                  <a:schemeClr val="lt1"/>
                </a:solidFill>
              </a:rPr>
              <a:t>Hiển thị dữ liệu Controller gửi về lên View</a:t>
            </a:r>
            <a:endParaRPr/>
          </a:p>
        </p:txBody>
      </p:sp>
      <p:sp>
        <p:nvSpPr>
          <p:cNvPr id="275" name="Google Shape;275;p26"/>
          <p:cNvSpPr txBox="1"/>
          <p:nvPr>
            <p:ph idx="1" type="body"/>
          </p:nvPr>
        </p:nvSpPr>
        <p:spPr>
          <a:xfrm>
            <a:off x="0" y="914400"/>
            <a:ext cx="12156688" cy="14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200"/>
              <a:buNone/>
            </a:pPr>
            <a:r>
              <a:rPr lang="en-US"/>
              <a:t>- Mở file </a:t>
            </a:r>
            <a:r>
              <a:rPr lang="en-US">
                <a:solidFill>
                  <a:srgbClr val="00B050"/>
                </a:solidFill>
              </a:rPr>
              <a:t>Index.cshtml</a:t>
            </a:r>
            <a:r>
              <a:rPr lang="en-US"/>
              <a:t> trong thư mục </a:t>
            </a:r>
            <a:r>
              <a:rPr lang="en-US">
                <a:solidFill>
                  <a:srgbClr val="00B050"/>
                </a:solidFill>
              </a:rPr>
              <a:t>Views/Home </a:t>
            </a:r>
            <a:r>
              <a:rPr lang="en-US"/>
              <a:t>và bổ sung mã như sau:</a:t>
            </a:r>
            <a:endParaRPr/>
          </a:p>
        </p:txBody>
      </p:sp>
      <p:pic>
        <p:nvPicPr>
          <p:cNvPr descr="A screenshot of a computer&#10;&#10;Description automatically generated" id="276" name="Google Shape;276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10000" y="1504566"/>
            <a:ext cx="8346688" cy="4834853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7"/>
          <p:cNvSpPr txBox="1"/>
          <p:nvPr>
            <p:ph idx="1" type="body"/>
          </p:nvPr>
        </p:nvSpPr>
        <p:spPr>
          <a:xfrm>
            <a:off x="0" y="914400"/>
            <a:ext cx="12156688" cy="54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200"/>
              <a:buNone/>
            </a:pPr>
            <a:r>
              <a:rPr lang="en-US"/>
              <a:t>Trong đó: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Times New Roman"/>
              <a:buChar char="-"/>
            </a:pPr>
            <a:r>
              <a:rPr lang="en-US">
                <a:solidFill>
                  <a:srgbClr val="FF0000"/>
                </a:solidFill>
              </a:rPr>
              <a:t>@ViewBag.Message</a:t>
            </a:r>
            <a:r>
              <a:rPr lang="en-US"/>
              <a:t>: sử dụng để hiển thị dữ liệu từ </a:t>
            </a:r>
            <a:r>
              <a:rPr lang="en-US">
                <a:solidFill>
                  <a:srgbClr val="FF0000"/>
                </a:solidFill>
              </a:rPr>
              <a:t>Controller</a:t>
            </a:r>
            <a:r>
              <a:rPr lang="en-US"/>
              <a:t> gửi về.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rgbClr val="002060"/>
              </a:buClr>
              <a:buSzPts val="3200"/>
              <a:buFont typeface="Times New Roman"/>
              <a:buChar char="-"/>
            </a:pPr>
            <a:r>
              <a:rPr lang="en-US"/>
              <a:t>Ký tự </a:t>
            </a:r>
            <a:r>
              <a:rPr lang="en-US">
                <a:solidFill>
                  <a:srgbClr val="FF0000"/>
                </a:solidFill>
              </a:rPr>
              <a:t>@</a:t>
            </a:r>
            <a:r>
              <a:rPr lang="en-US"/>
              <a:t> để thể hiện cho mã </a:t>
            </a:r>
            <a:r>
              <a:rPr lang="en-US">
                <a:solidFill>
                  <a:srgbClr val="FF0000"/>
                </a:solidFill>
              </a:rPr>
              <a:t>C#.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Times New Roman"/>
              <a:buChar char="-"/>
            </a:pPr>
            <a:r>
              <a:rPr lang="en-US">
                <a:solidFill>
                  <a:srgbClr val="FF0000"/>
                </a:solidFill>
              </a:rPr>
              <a:t>ViewBag.Message</a:t>
            </a:r>
            <a:r>
              <a:rPr lang="en-US"/>
              <a:t>: lấy từ bên Controller (code dòng 24) đưa sang.</a:t>
            </a:r>
            <a:endParaRPr/>
          </a:p>
        </p:txBody>
      </p:sp>
      <p:sp>
        <p:nvSpPr>
          <p:cNvPr id="282" name="Google Shape;282;p27"/>
          <p:cNvSpPr txBox="1"/>
          <p:nvPr>
            <p:ph type="title"/>
          </p:nvPr>
        </p:nvSpPr>
        <p:spPr>
          <a:xfrm>
            <a:off x="0" y="1"/>
            <a:ext cx="12192000" cy="7318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Times New Roman"/>
              <a:buNone/>
            </a:pPr>
            <a:r>
              <a:rPr lang="en-US">
                <a:solidFill>
                  <a:schemeClr val="lt1"/>
                </a:solidFill>
              </a:rPr>
              <a:t>Hiển thị dữ liệu Controller gửi về lên View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8"/>
          <p:cNvSpPr txBox="1"/>
          <p:nvPr>
            <p:ph idx="1" type="body"/>
          </p:nvPr>
        </p:nvSpPr>
        <p:spPr>
          <a:xfrm>
            <a:off x="0" y="914400"/>
            <a:ext cx="12156688" cy="12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200"/>
              <a:buNone/>
            </a:pPr>
            <a:r>
              <a:rPr lang="en-US"/>
              <a:t>- Nhập dữ liệu vào 2 ô input, sau đó bấm nút lệnh Gửi dữ liệu để xem kết quả trả về.</a:t>
            </a:r>
            <a:endParaRPr/>
          </a:p>
        </p:txBody>
      </p:sp>
      <p:sp>
        <p:nvSpPr>
          <p:cNvPr id="288" name="Google Shape;288;p28"/>
          <p:cNvSpPr txBox="1"/>
          <p:nvPr>
            <p:ph type="title"/>
          </p:nvPr>
        </p:nvSpPr>
        <p:spPr>
          <a:xfrm>
            <a:off x="0" y="1"/>
            <a:ext cx="12192000" cy="7318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Times New Roman"/>
              <a:buNone/>
            </a:pPr>
            <a:r>
              <a:rPr lang="en-US">
                <a:solidFill>
                  <a:schemeClr val="lt1"/>
                </a:solidFill>
              </a:rPr>
              <a:t>Chạy thử nghiệm chương trình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descr="A screenshot of a computer&#10;&#10;Description automatically generated" id="289" name="Google Shape;289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122068"/>
            <a:ext cx="7772400" cy="1666338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A screenshot of a computer&#10;&#10;Description automatically generated" id="290" name="Google Shape;290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84288" y="4114800"/>
            <a:ext cx="7772400" cy="2048132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91" name="Google Shape;291;p28"/>
          <p:cNvSpPr/>
          <p:nvPr/>
        </p:nvSpPr>
        <p:spPr>
          <a:xfrm rot="5400000">
            <a:off x="2378433" y="3939421"/>
            <a:ext cx="2133600" cy="1878109"/>
          </a:xfrm>
          <a:prstGeom prst="bentUpArrow">
            <a:avLst>
              <a:gd fmla="val 6818" name="adj1"/>
              <a:gd fmla="val 15303" name="adj2"/>
              <a:gd fmla="val 24394" name="adj3"/>
            </a:avLst>
          </a:prstGeom>
          <a:solidFill>
            <a:schemeClr val="accent1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29"/>
          <p:cNvSpPr txBox="1"/>
          <p:nvPr>
            <p:ph idx="1" type="body"/>
          </p:nvPr>
        </p:nvSpPr>
        <p:spPr>
          <a:xfrm>
            <a:off x="0" y="914400"/>
            <a:ext cx="12156688" cy="12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200"/>
              <a:buNone/>
            </a:pPr>
            <a:r>
              <a:rPr lang="en-US"/>
              <a:t>-  B1: tạo các class trong thư mục </a:t>
            </a:r>
            <a:r>
              <a:rPr lang="en-US">
                <a:solidFill>
                  <a:srgbClr val="FF0000"/>
                </a:solidFill>
              </a:rPr>
              <a:t>Models</a:t>
            </a:r>
            <a:r>
              <a:rPr lang="en-US"/>
              <a:t> (theo yêu cầu bài thực hành ở slide </a:t>
            </a:r>
            <a:r>
              <a:rPr lang="en-US" u="sng">
                <a:solidFill>
                  <a:schemeClr val="hlink"/>
                </a:solidFill>
                <a:hlinkClick action="ppaction://hlinksldjump" r:id="rId3"/>
              </a:rPr>
              <a:t>20. THỰC HÀNH</a:t>
            </a:r>
            <a:r>
              <a:rPr lang="en-US"/>
              <a:t>)</a:t>
            </a:r>
            <a:endParaRPr/>
          </a:p>
        </p:txBody>
      </p:sp>
      <p:sp>
        <p:nvSpPr>
          <p:cNvPr id="297" name="Google Shape;297;p29"/>
          <p:cNvSpPr txBox="1"/>
          <p:nvPr>
            <p:ph type="title"/>
          </p:nvPr>
        </p:nvSpPr>
        <p:spPr>
          <a:xfrm>
            <a:off x="0" y="1"/>
            <a:ext cx="12192000" cy="7318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Times New Roman"/>
              <a:buNone/>
            </a:pPr>
            <a:r>
              <a:rPr lang="en-US">
                <a:solidFill>
                  <a:schemeClr val="lt1"/>
                </a:solidFill>
              </a:rPr>
              <a:t>Gửi dữ liệu dang đối tượng từ View lên Controller</a:t>
            </a:r>
            <a:endParaRPr/>
          </a:p>
        </p:txBody>
      </p:sp>
      <p:pic>
        <p:nvPicPr>
          <p:cNvPr descr="A screenshot of a computer&#10;&#10;Description automatically generated" id="298" name="Google Shape;298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91000" y="1885310"/>
            <a:ext cx="4483100" cy="49726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"/>
          <p:cNvSpPr txBox="1"/>
          <p:nvPr>
            <p:ph type="title"/>
          </p:nvPr>
        </p:nvSpPr>
        <p:spPr>
          <a:xfrm>
            <a:off x="0" y="1"/>
            <a:ext cx="12192000" cy="7318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Times New Roman"/>
              <a:buNone/>
            </a:pPr>
            <a:r>
              <a:rPr lang="en-US">
                <a:solidFill>
                  <a:schemeClr val="lt1"/>
                </a:solidFill>
              </a:rPr>
              <a:t>1. TẠO PROJECT .NET MVC</a:t>
            </a:r>
            <a:endParaRPr/>
          </a:p>
        </p:txBody>
      </p:sp>
      <p:sp>
        <p:nvSpPr>
          <p:cNvPr id="103" name="Google Shape;103;p3"/>
          <p:cNvSpPr txBox="1"/>
          <p:nvPr>
            <p:ph idx="1" type="body"/>
          </p:nvPr>
        </p:nvSpPr>
        <p:spPr>
          <a:xfrm>
            <a:off x="0" y="914400"/>
            <a:ext cx="12156688" cy="53641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200"/>
              <a:buFont typeface="Times New Roman"/>
              <a:buChar char="-"/>
            </a:pPr>
            <a:r>
              <a:rPr lang="en-US" sz="3200">
                <a:latin typeface="Times New Roman"/>
                <a:ea typeface="Times New Roman"/>
                <a:cs typeface="Times New Roman"/>
                <a:sym typeface="Times New Roman"/>
              </a:rPr>
              <a:t>B1: mở cmd/terminal sau đó cd tới thư mục muốn lưu project</a:t>
            </a:r>
            <a:r>
              <a:rPr lang="en-US"/>
              <a:t> 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rgbClr val="002060"/>
              </a:buClr>
              <a:buSzPts val="3200"/>
              <a:buFont typeface="Times New Roman"/>
              <a:buChar char="-"/>
            </a:pPr>
            <a:r>
              <a:rPr lang="en-US"/>
              <a:t>B2:</a:t>
            </a:r>
            <a:r>
              <a:rPr lang="en-US" sz="3200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200">
                <a:latin typeface="Times New Roman"/>
                <a:ea typeface="Times New Roman"/>
                <a:cs typeface="Times New Roman"/>
                <a:sym typeface="Times New Roman"/>
              </a:rPr>
              <a:t>chạy lệnh </a:t>
            </a:r>
            <a:r>
              <a:rPr lang="en-US" sz="3200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“</a:t>
            </a:r>
            <a:r>
              <a:rPr lang="en-US" sz="3200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dotnet new mvc -o </a:t>
            </a:r>
            <a:r>
              <a:rPr lang="en-US" sz="3200">
                <a:solidFill>
                  <a:srgbClr val="00B05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MvcMovie</a:t>
            </a:r>
            <a:r>
              <a:rPr lang="en-US" sz="3200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”</a:t>
            </a:r>
            <a:r>
              <a:rPr lang="en-US" sz="3200">
                <a:latin typeface="Times New Roman"/>
                <a:ea typeface="Times New Roman"/>
                <a:cs typeface="Times New Roman"/>
                <a:sym typeface="Times New Roman"/>
              </a:rPr>
              <a:t> để tạo project (trong đó MvcMovie là tên của Project)</a:t>
            </a:r>
            <a:endParaRPr/>
          </a:p>
        </p:txBody>
      </p:sp>
      <p:pic>
        <p:nvPicPr>
          <p:cNvPr descr="A screenshot of a computer&#10;&#10;Description automatically generated" id="104" name="Google Shape;104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53400" y="2057400"/>
            <a:ext cx="4025900" cy="48006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05" name="Google Shape;105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458200" y="2133600"/>
            <a:ext cx="1104900" cy="24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0"/>
          <p:cNvSpPr txBox="1"/>
          <p:nvPr>
            <p:ph idx="1" type="body"/>
          </p:nvPr>
        </p:nvSpPr>
        <p:spPr>
          <a:xfrm>
            <a:off x="0" y="914400"/>
            <a:ext cx="12156688" cy="12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200"/>
              <a:buNone/>
            </a:pPr>
            <a:r>
              <a:rPr lang="en-US"/>
              <a:t>-  B2: Trong thư mục </a:t>
            </a:r>
            <a:r>
              <a:rPr lang="en-US">
                <a:solidFill>
                  <a:srgbClr val="FF0000"/>
                </a:solidFill>
              </a:rPr>
              <a:t>Controller</a:t>
            </a:r>
            <a:r>
              <a:rPr lang="en-US"/>
              <a:t>, tạo file </a:t>
            </a:r>
            <a:r>
              <a:rPr lang="en-US">
                <a:solidFill>
                  <a:srgbClr val="FF0000"/>
                </a:solidFill>
              </a:rPr>
              <a:t>PersonController.cs</a:t>
            </a:r>
            <a:r>
              <a:rPr lang="en-US"/>
              <a:t> và viết code như sau:</a:t>
            </a:r>
            <a:endParaRPr/>
          </a:p>
        </p:txBody>
      </p:sp>
      <p:sp>
        <p:nvSpPr>
          <p:cNvPr id="304" name="Google Shape;304;p30"/>
          <p:cNvSpPr txBox="1"/>
          <p:nvPr>
            <p:ph type="title"/>
          </p:nvPr>
        </p:nvSpPr>
        <p:spPr>
          <a:xfrm>
            <a:off x="0" y="1"/>
            <a:ext cx="12192000" cy="7318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Times New Roman"/>
              <a:buNone/>
            </a:pPr>
            <a:r>
              <a:rPr lang="en-US">
                <a:solidFill>
                  <a:schemeClr val="lt1"/>
                </a:solidFill>
              </a:rPr>
              <a:t>Gửi dữ liệu dạng đối tượng từ View lên Controller</a:t>
            </a:r>
            <a:endParaRPr/>
          </a:p>
        </p:txBody>
      </p:sp>
      <p:pic>
        <p:nvPicPr>
          <p:cNvPr id="305" name="Google Shape;305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95600" y="1566914"/>
            <a:ext cx="9296400" cy="5291085"/>
          </a:xfrm>
          <a:prstGeom prst="rect">
            <a:avLst/>
          </a:prstGeom>
          <a:noFill/>
          <a:ln cap="flat" cmpd="sng" w="9525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1"/>
          <p:cNvSpPr txBox="1"/>
          <p:nvPr>
            <p:ph idx="1" type="body"/>
          </p:nvPr>
        </p:nvSpPr>
        <p:spPr>
          <a:xfrm>
            <a:off x="0" y="914400"/>
            <a:ext cx="12156688" cy="12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200"/>
              <a:buNone/>
            </a:pPr>
            <a:r>
              <a:rPr lang="en-US"/>
              <a:t>-  B3: Trong thư mục </a:t>
            </a:r>
            <a:r>
              <a:rPr lang="en-US">
                <a:solidFill>
                  <a:srgbClr val="FF0000"/>
                </a:solidFill>
              </a:rPr>
              <a:t>Views/Person</a:t>
            </a:r>
            <a:r>
              <a:rPr lang="en-US"/>
              <a:t>, tạo file </a:t>
            </a:r>
            <a:r>
              <a:rPr lang="en-US">
                <a:solidFill>
                  <a:srgbClr val="FF0000"/>
                </a:solidFill>
              </a:rPr>
              <a:t>Index.cshtml</a:t>
            </a:r>
            <a:r>
              <a:rPr lang="en-US"/>
              <a:t> và viết code như sau:</a:t>
            </a:r>
            <a:endParaRPr/>
          </a:p>
        </p:txBody>
      </p:sp>
      <p:sp>
        <p:nvSpPr>
          <p:cNvPr id="311" name="Google Shape;311;p31"/>
          <p:cNvSpPr txBox="1"/>
          <p:nvPr>
            <p:ph type="title"/>
          </p:nvPr>
        </p:nvSpPr>
        <p:spPr>
          <a:xfrm>
            <a:off x="0" y="1"/>
            <a:ext cx="12192000" cy="7318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Times New Roman"/>
              <a:buNone/>
            </a:pPr>
            <a:r>
              <a:rPr lang="en-US">
                <a:solidFill>
                  <a:schemeClr val="lt1"/>
                </a:solidFill>
              </a:rPr>
              <a:t>Gửi dữ liệu dạng đối tượng từ View lên Controller</a:t>
            </a:r>
            <a:endParaRPr/>
          </a:p>
        </p:txBody>
      </p:sp>
      <p:pic>
        <p:nvPicPr>
          <p:cNvPr descr="A screenshot of a computer&#10;&#10;Description automatically generated" id="312" name="Google Shape;312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10883" y="1600200"/>
            <a:ext cx="10545805" cy="5257800"/>
          </a:xfrm>
          <a:prstGeom prst="rect">
            <a:avLst/>
          </a:prstGeom>
          <a:noFill/>
          <a:ln cap="flat" cmpd="sng" w="9525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2"/>
          <p:cNvSpPr/>
          <p:nvPr/>
        </p:nvSpPr>
        <p:spPr>
          <a:xfrm>
            <a:off x="4800600" y="4572000"/>
            <a:ext cx="802888" cy="152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8" name="Google Shape;318;p32"/>
          <p:cNvSpPr txBox="1"/>
          <p:nvPr>
            <p:ph idx="1" type="body"/>
          </p:nvPr>
        </p:nvSpPr>
        <p:spPr>
          <a:xfrm>
            <a:off x="0" y="914400"/>
            <a:ext cx="12156688" cy="12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200"/>
              <a:buNone/>
            </a:pPr>
            <a:r>
              <a:rPr lang="en-US"/>
              <a:t>Trong đó: Thuộc tính </a:t>
            </a:r>
            <a:r>
              <a:rPr lang="en-US">
                <a:solidFill>
                  <a:srgbClr val="FF0000"/>
                </a:solidFill>
              </a:rPr>
              <a:t>name</a:t>
            </a:r>
            <a:r>
              <a:rPr lang="en-US"/>
              <a:t> của các thẻ </a:t>
            </a:r>
            <a:r>
              <a:rPr lang="en-US">
                <a:solidFill>
                  <a:srgbClr val="FF0000"/>
                </a:solidFill>
              </a:rPr>
              <a:t>input</a:t>
            </a:r>
            <a:r>
              <a:rPr lang="en-US"/>
              <a:t> phải trung với </a:t>
            </a:r>
            <a:r>
              <a:rPr lang="en-US">
                <a:solidFill>
                  <a:srgbClr val="FF0000"/>
                </a:solidFill>
              </a:rPr>
              <a:t>tên</a:t>
            </a:r>
            <a:r>
              <a:rPr lang="en-US"/>
              <a:t> các thuộc tính được khai báo trong class </a:t>
            </a:r>
            <a:r>
              <a:rPr lang="en-US">
                <a:solidFill>
                  <a:srgbClr val="FF0000"/>
                </a:solidFill>
              </a:rPr>
              <a:t>Person</a:t>
            </a:r>
            <a:r>
              <a:rPr lang="en-US"/>
              <a:t>:</a:t>
            </a:r>
            <a:endParaRPr/>
          </a:p>
        </p:txBody>
      </p:sp>
      <p:sp>
        <p:nvSpPr>
          <p:cNvPr id="319" name="Google Shape;319;p32"/>
          <p:cNvSpPr txBox="1"/>
          <p:nvPr>
            <p:ph type="title"/>
          </p:nvPr>
        </p:nvSpPr>
        <p:spPr>
          <a:xfrm>
            <a:off x="0" y="1"/>
            <a:ext cx="12192000" cy="7318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Times New Roman"/>
              <a:buNone/>
            </a:pPr>
            <a:r>
              <a:rPr lang="en-US">
                <a:solidFill>
                  <a:schemeClr val="lt1"/>
                </a:solidFill>
              </a:rPr>
              <a:t>Gửi dữ liệu dạng đối tượng từ View lên Controller</a:t>
            </a:r>
            <a:endParaRPr/>
          </a:p>
        </p:txBody>
      </p:sp>
      <p:pic>
        <p:nvPicPr>
          <p:cNvPr descr="A screenshot of a computer&#10;&#10;Description automatically generated" id="320" name="Google Shape;320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38800" y="3198063"/>
            <a:ext cx="6517888" cy="3626805"/>
          </a:xfrm>
          <a:prstGeom prst="rect">
            <a:avLst/>
          </a:prstGeom>
          <a:noFill/>
          <a:ln cap="flat" cmpd="sng" w="9525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A screenshot of a computer program&#10;&#10;Description automatically generated" id="321" name="Google Shape;321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312" y="1981200"/>
            <a:ext cx="4800600" cy="3770842"/>
          </a:xfrm>
          <a:prstGeom prst="rect">
            <a:avLst/>
          </a:prstGeom>
          <a:noFill/>
          <a:ln cap="flat" cmpd="sng" w="9525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33"/>
          <p:cNvSpPr txBox="1"/>
          <p:nvPr>
            <p:ph idx="1" type="body"/>
          </p:nvPr>
        </p:nvSpPr>
        <p:spPr>
          <a:xfrm>
            <a:off x="0" y="914400"/>
            <a:ext cx="12156688" cy="12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200"/>
              <a:buNone/>
            </a:pPr>
            <a:r>
              <a:rPr lang="en-US"/>
              <a:t>-  B4: Cập nhật code của file </a:t>
            </a:r>
            <a:r>
              <a:rPr lang="en-US">
                <a:solidFill>
                  <a:srgbClr val="FF0000"/>
                </a:solidFill>
              </a:rPr>
              <a:t>Controller/PersonController.cs</a:t>
            </a:r>
            <a:r>
              <a:rPr lang="en-US"/>
              <a:t> như sau:</a:t>
            </a:r>
            <a:endParaRPr/>
          </a:p>
        </p:txBody>
      </p:sp>
      <p:sp>
        <p:nvSpPr>
          <p:cNvPr id="327" name="Google Shape;327;p33"/>
          <p:cNvSpPr txBox="1"/>
          <p:nvPr>
            <p:ph type="title"/>
          </p:nvPr>
        </p:nvSpPr>
        <p:spPr>
          <a:xfrm>
            <a:off x="0" y="1"/>
            <a:ext cx="12192000" cy="7318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Times New Roman"/>
              <a:buNone/>
            </a:pPr>
            <a:r>
              <a:rPr lang="en-US">
                <a:solidFill>
                  <a:schemeClr val="lt1"/>
                </a:solidFill>
              </a:rPr>
              <a:t>Gửi dữ liệu dạng đối tượng từ View lên Controller</a:t>
            </a:r>
            <a:endParaRPr/>
          </a:p>
        </p:txBody>
      </p:sp>
      <p:pic>
        <p:nvPicPr>
          <p:cNvPr descr="A screenshot of a computer program&#10;&#10;Description automatically generated" id="328" name="Google Shape;328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52800" y="1503672"/>
            <a:ext cx="8800575" cy="5335098"/>
          </a:xfrm>
          <a:prstGeom prst="rect">
            <a:avLst/>
          </a:prstGeom>
          <a:noFill/>
          <a:ln cap="flat" cmpd="sng" w="9525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34"/>
          <p:cNvSpPr txBox="1"/>
          <p:nvPr>
            <p:ph idx="1" type="body"/>
          </p:nvPr>
        </p:nvSpPr>
        <p:spPr>
          <a:xfrm>
            <a:off x="0" y="914400"/>
            <a:ext cx="12156688" cy="12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200"/>
              <a:buNone/>
            </a:pPr>
            <a:r>
              <a:rPr lang="en-US"/>
              <a:t>-  B5: Cập nhật code của file </a:t>
            </a:r>
            <a:r>
              <a:rPr lang="en-US">
                <a:solidFill>
                  <a:srgbClr val="FF0000"/>
                </a:solidFill>
              </a:rPr>
              <a:t>Views/Person/Index.cshtml</a:t>
            </a:r>
            <a:r>
              <a:rPr lang="en-US"/>
              <a:t> như sau:</a:t>
            </a:r>
            <a:endParaRPr/>
          </a:p>
        </p:txBody>
      </p:sp>
      <p:sp>
        <p:nvSpPr>
          <p:cNvPr id="334" name="Google Shape;334;p34"/>
          <p:cNvSpPr txBox="1"/>
          <p:nvPr>
            <p:ph type="title"/>
          </p:nvPr>
        </p:nvSpPr>
        <p:spPr>
          <a:xfrm>
            <a:off x="0" y="1"/>
            <a:ext cx="12192000" cy="7318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Times New Roman"/>
              <a:buNone/>
            </a:pPr>
            <a:r>
              <a:rPr lang="en-US">
                <a:solidFill>
                  <a:schemeClr val="lt1"/>
                </a:solidFill>
              </a:rPr>
              <a:t>Gửi dữ liệu dạng đối tượng từ View lên Controller</a:t>
            </a:r>
            <a:endParaRPr/>
          </a:p>
        </p:txBody>
      </p:sp>
      <p:pic>
        <p:nvPicPr>
          <p:cNvPr descr="A screenshot of a computer&#10;&#10;Description automatically generated" id="335" name="Google Shape;335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79397" y="1828800"/>
            <a:ext cx="8633205" cy="4114800"/>
          </a:xfrm>
          <a:prstGeom prst="rect">
            <a:avLst/>
          </a:prstGeom>
          <a:noFill/>
          <a:ln cap="flat" cmpd="sng" w="9525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5"/>
          <p:cNvSpPr txBox="1"/>
          <p:nvPr>
            <p:ph idx="1" type="body"/>
          </p:nvPr>
        </p:nvSpPr>
        <p:spPr>
          <a:xfrm>
            <a:off x="0" y="914400"/>
            <a:ext cx="12156688" cy="12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200"/>
              <a:buNone/>
            </a:pPr>
            <a:r>
              <a:rPr lang="en-US"/>
              <a:t>-  B6: Chạy chương trình, truy cập vào đường dẫn </a:t>
            </a:r>
            <a:r>
              <a:rPr lang="en-US">
                <a:solidFill>
                  <a:srgbClr val="FF0000"/>
                </a:solidFill>
              </a:rPr>
              <a:t>/Person/Index</a:t>
            </a:r>
            <a:r>
              <a:rPr lang="en-US"/>
              <a:t> nhập dữ liệu vào các ô </a:t>
            </a:r>
            <a:r>
              <a:rPr lang="en-US">
                <a:solidFill>
                  <a:srgbClr val="FF0000"/>
                </a:solidFill>
              </a:rPr>
              <a:t>input</a:t>
            </a:r>
            <a:r>
              <a:rPr lang="en-US"/>
              <a:t> và bấm nút lệnh “</a:t>
            </a:r>
            <a:r>
              <a:rPr lang="en-US">
                <a:solidFill>
                  <a:srgbClr val="FF0000"/>
                </a:solidFill>
              </a:rPr>
              <a:t>Gửi dữu liệu</a:t>
            </a:r>
            <a:r>
              <a:rPr lang="en-US"/>
              <a:t>”:</a:t>
            </a:r>
            <a:endParaRPr/>
          </a:p>
        </p:txBody>
      </p:sp>
      <p:sp>
        <p:nvSpPr>
          <p:cNvPr id="341" name="Google Shape;341;p35"/>
          <p:cNvSpPr txBox="1"/>
          <p:nvPr>
            <p:ph type="title"/>
          </p:nvPr>
        </p:nvSpPr>
        <p:spPr>
          <a:xfrm>
            <a:off x="0" y="1"/>
            <a:ext cx="12192000" cy="7318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Times New Roman"/>
              <a:buNone/>
            </a:pPr>
            <a:r>
              <a:rPr lang="en-US">
                <a:solidFill>
                  <a:schemeClr val="lt1"/>
                </a:solidFill>
              </a:rPr>
              <a:t>Gửi dữ liệu dạng đối tượng từ View lên Controller</a:t>
            </a:r>
            <a:endParaRPr/>
          </a:p>
        </p:txBody>
      </p:sp>
      <p:pic>
        <p:nvPicPr>
          <p:cNvPr descr="A screenshot of a chat&#10;&#10;Description automatically generated" id="342" name="Google Shape;342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057400"/>
            <a:ext cx="5342343" cy="2978150"/>
          </a:xfrm>
          <a:prstGeom prst="rect">
            <a:avLst/>
          </a:prstGeom>
          <a:noFill/>
          <a:ln cap="flat" cmpd="sng" w="9525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A screenshot of a video chat&#10;&#10;Description automatically generated" id="343" name="Google Shape;343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57622" y="2981738"/>
            <a:ext cx="4799066" cy="3873600"/>
          </a:xfrm>
          <a:prstGeom prst="rect">
            <a:avLst/>
          </a:prstGeom>
          <a:noFill/>
          <a:ln cap="flat" cmpd="sng" w="9525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44" name="Google Shape;344;p35"/>
          <p:cNvSpPr/>
          <p:nvPr/>
        </p:nvSpPr>
        <p:spPr>
          <a:xfrm>
            <a:off x="5342343" y="4267200"/>
            <a:ext cx="1972857" cy="228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36"/>
          <p:cNvSpPr txBox="1"/>
          <p:nvPr>
            <p:ph type="title"/>
          </p:nvPr>
        </p:nvSpPr>
        <p:spPr>
          <a:xfrm>
            <a:off x="0" y="1"/>
            <a:ext cx="12192000" cy="7318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Times New Roman"/>
              <a:buNone/>
            </a:pPr>
            <a:r>
              <a:rPr lang="en-US"/>
              <a:t>7</a:t>
            </a:r>
            <a:r>
              <a:rPr lang="en-US">
                <a:solidFill>
                  <a:schemeClr val="lt1"/>
                </a:solidFill>
              </a:rPr>
              <a:t>. </a:t>
            </a:r>
            <a:r>
              <a:rPr lang="en-US"/>
              <a:t>KẾT NỐI VÀ LÀM VIỆC VỚI CSDL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50" name="Google Shape;350;p36"/>
          <p:cNvSpPr txBox="1"/>
          <p:nvPr>
            <p:ph idx="1" type="body"/>
          </p:nvPr>
        </p:nvSpPr>
        <p:spPr>
          <a:xfrm>
            <a:off x="0" y="914400"/>
            <a:ext cx="12156688" cy="53641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200"/>
              <a:buFont typeface="Times New Roman"/>
              <a:buChar char="-"/>
            </a:pPr>
            <a:r>
              <a:rPr lang="en-US" sz="3200"/>
              <a:t>Cài đặt các package cần thiết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rgbClr val="002060"/>
              </a:buClr>
              <a:buSzPts val="3200"/>
              <a:buFont typeface="Times New Roman"/>
              <a:buChar char="-"/>
            </a:pPr>
            <a:r>
              <a:rPr lang="en-US" sz="3200"/>
              <a:t>Cấu hình kết nối và làm việc với CSDL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rgbClr val="002060"/>
              </a:buClr>
              <a:buSzPts val="3200"/>
              <a:buFont typeface="Times New Roman"/>
              <a:buChar char="-"/>
            </a:pPr>
            <a:r>
              <a:rPr lang="en-US" sz="3200"/>
              <a:t>Xây dựng chức năng CRUD dữ liệu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rgbClr val="002060"/>
              </a:buClr>
              <a:buSzPts val="3200"/>
              <a:buFont typeface="Times New Roman"/>
              <a:buChar char="-"/>
            </a:pPr>
            <a:r>
              <a:rPr lang="en-US"/>
              <a:t>Bài tập thực hành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7"/>
          <p:cNvSpPr txBox="1"/>
          <p:nvPr>
            <p:ph type="title"/>
          </p:nvPr>
        </p:nvSpPr>
        <p:spPr>
          <a:xfrm>
            <a:off x="0" y="1"/>
            <a:ext cx="12192000" cy="7318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Times New Roman"/>
              <a:buNone/>
            </a:pPr>
            <a:r>
              <a:rPr lang="en-US"/>
              <a:t>Cài đặt các package cần thiết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56" name="Google Shape;356;p37"/>
          <p:cNvSpPr txBox="1"/>
          <p:nvPr>
            <p:ph idx="1" type="body"/>
          </p:nvPr>
        </p:nvSpPr>
        <p:spPr>
          <a:xfrm>
            <a:off x="0" y="914400"/>
            <a:ext cx="12156688" cy="53641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57200" lvl="0" marL="457200" rtl="0" algn="just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200"/>
              <a:buFont typeface="Times New Roman"/>
              <a:buChar char="-"/>
            </a:pPr>
            <a:r>
              <a:rPr lang="en-US" sz="32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Gỡ bỏ </a:t>
            </a:r>
            <a:r>
              <a:rPr lang="en-US" sz="32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dotnet-aspnet-codegenerator</a:t>
            </a:r>
            <a:r>
              <a:rPr lang="en-US" sz="32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phiên bản hiện tại ra khỏi máy: </a:t>
            </a:r>
            <a:r>
              <a:rPr lang="en-US" sz="32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dotnet tool uninstall --global dotnet-aspnet-codegenerator</a:t>
            </a:r>
            <a:endParaRPr sz="3200">
              <a:solidFill>
                <a:srgbClr val="00206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457200" rtl="0" algn="just">
              <a:spcBef>
                <a:spcPts val="640"/>
              </a:spcBef>
              <a:spcAft>
                <a:spcPts val="0"/>
              </a:spcAft>
              <a:buClr>
                <a:srgbClr val="002060"/>
              </a:buClr>
              <a:buSzPts val="3200"/>
              <a:buFont typeface="Times New Roman"/>
              <a:buChar char="-"/>
            </a:pPr>
            <a:r>
              <a:rPr lang="en-US" sz="32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Cài đặt </a:t>
            </a:r>
            <a:r>
              <a:rPr lang="en-US" sz="32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dotnet-aspnet-codegenerator</a:t>
            </a:r>
            <a:r>
              <a:rPr lang="en-US" sz="32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phiên bản mới nhất: </a:t>
            </a:r>
            <a:r>
              <a:rPr lang="en-US" sz="32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dotnet tool install --global dotnet-aspnet-codegenerator </a:t>
            </a:r>
            <a:endParaRPr/>
          </a:p>
          <a:p>
            <a:pPr indent="-457200" lvl="0" marL="457200" rtl="0" algn="just">
              <a:spcBef>
                <a:spcPts val="640"/>
              </a:spcBef>
              <a:spcAft>
                <a:spcPts val="0"/>
              </a:spcAft>
              <a:buClr>
                <a:srgbClr val="002060"/>
              </a:buClr>
              <a:buSzPts val="3200"/>
              <a:buFont typeface="Times New Roman"/>
              <a:buChar char="-"/>
            </a:pPr>
            <a:r>
              <a:rPr lang="en-US" sz="32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Gỡ bỏ </a:t>
            </a:r>
            <a:r>
              <a:rPr lang="en-US" sz="32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dotnet-ef </a:t>
            </a:r>
            <a:r>
              <a:rPr lang="en-US" sz="32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phiên bản hiện tại ra khỏi máy: </a:t>
            </a:r>
            <a:r>
              <a:rPr lang="en-US" sz="32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dotnet tool uninstall --global dotnet-ef </a:t>
            </a:r>
            <a:endParaRPr/>
          </a:p>
          <a:p>
            <a:pPr indent="-457200" lvl="0" marL="457200" rtl="0" algn="just">
              <a:spcBef>
                <a:spcPts val="640"/>
              </a:spcBef>
              <a:spcAft>
                <a:spcPts val="0"/>
              </a:spcAft>
              <a:buClr>
                <a:srgbClr val="002060"/>
              </a:buClr>
              <a:buSzPts val="3200"/>
              <a:buFont typeface="Times New Roman"/>
              <a:buChar char="-"/>
            </a:pPr>
            <a:r>
              <a:rPr lang="en-US" sz="32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Cài đặt </a:t>
            </a:r>
            <a:r>
              <a:rPr lang="en-US" sz="32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dotnet-ef</a:t>
            </a:r>
            <a:r>
              <a:rPr lang="en-US" sz="32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phiên bản mới nhất: </a:t>
            </a:r>
            <a:r>
              <a:rPr lang="en-US" sz="32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dotnet tool install --global dotnet-ef 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38"/>
          <p:cNvSpPr txBox="1"/>
          <p:nvPr>
            <p:ph type="title"/>
          </p:nvPr>
        </p:nvSpPr>
        <p:spPr>
          <a:xfrm>
            <a:off x="0" y="1"/>
            <a:ext cx="12192000" cy="7318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Times New Roman"/>
              <a:buNone/>
            </a:pPr>
            <a:r>
              <a:rPr lang="en-US"/>
              <a:t>Cài đặt các package cần thiết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62" name="Google Shape;362;p38"/>
          <p:cNvSpPr txBox="1"/>
          <p:nvPr>
            <p:ph idx="1" type="body"/>
          </p:nvPr>
        </p:nvSpPr>
        <p:spPr>
          <a:xfrm>
            <a:off x="0" y="914400"/>
            <a:ext cx="12156688" cy="53641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57200" lvl="0" marL="457200" rtl="0" algn="just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200"/>
              <a:buFont typeface="Times New Roman"/>
              <a:buChar char="-"/>
            </a:pPr>
            <a:r>
              <a:rPr lang="en-US" sz="32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Cài đặt package EntityFrameworkCore Design: </a:t>
            </a:r>
            <a:r>
              <a:rPr lang="en-US" sz="32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dotnet add package Microsoft.EntityFrameworkCore.Design </a:t>
            </a:r>
            <a:endParaRPr/>
          </a:p>
          <a:p>
            <a:pPr indent="-457200" lvl="0" marL="457200" rtl="0" algn="just">
              <a:spcBef>
                <a:spcPts val="640"/>
              </a:spcBef>
              <a:spcAft>
                <a:spcPts val="0"/>
              </a:spcAft>
              <a:buClr>
                <a:srgbClr val="002060"/>
              </a:buClr>
              <a:buSzPts val="3200"/>
              <a:buFont typeface="Times New Roman"/>
              <a:buChar char="-"/>
            </a:pPr>
            <a:r>
              <a:rPr lang="en-US" sz="32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Cài đặt package EntityFrameworkCore cho SQLite: </a:t>
            </a:r>
            <a:r>
              <a:rPr lang="en-US" sz="32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dotnet add package Microsoft.EntityFrameworkCore.SQLite </a:t>
            </a:r>
            <a:endParaRPr/>
          </a:p>
          <a:p>
            <a:pPr indent="-457200" lvl="0" marL="457200" rtl="0" algn="just">
              <a:spcBef>
                <a:spcPts val="640"/>
              </a:spcBef>
              <a:spcAft>
                <a:spcPts val="0"/>
              </a:spcAft>
              <a:buClr>
                <a:srgbClr val="002060"/>
              </a:buClr>
              <a:buSzPts val="3200"/>
              <a:buFont typeface="Times New Roman"/>
              <a:buChar char="-"/>
            </a:pPr>
            <a:r>
              <a:rPr lang="en-US" sz="32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Cài đặt package Web Code Generation: </a:t>
            </a:r>
            <a:r>
              <a:rPr lang="en-US" sz="32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dotnet add package Microsoft.VisualStudio.Web.CodeGeneration.Design </a:t>
            </a:r>
            <a:endParaRPr/>
          </a:p>
          <a:p>
            <a:pPr indent="-457200" lvl="0" marL="457200" rtl="0" algn="just">
              <a:spcBef>
                <a:spcPts val="640"/>
              </a:spcBef>
              <a:spcAft>
                <a:spcPts val="0"/>
              </a:spcAft>
              <a:buClr>
                <a:srgbClr val="002060"/>
              </a:buClr>
              <a:buSzPts val="3200"/>
              <a:buFont typeface="Times New Roman"/>
              <a:buChar char="-"/>
            </a:pPr>
            <a:r>
              <a:rPr lang="en-US" sz="32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Cài đặt package EntityFrameworkCore cho SQL Server: </a:t>
            </a:r>
            <a:r>
              <a:rPr lang="en-US" sz="32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dotnet add package Microsoft.EntityFrameworkCore.SqlServer</a:t>
            </a:r>
            <a:endParaRPr sz="320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457200" rtl="0" algn="just">
              <a:spcBef>
                <a:spcPts val="640"/>
              </a:spcBef>
              <a:spcAft>
                <a:spcPts val="0"/>
              </a:spcAft>
              <a:buClr>
                <a:srgbClr val="002060"/>
              </a:buClr>
              <a:buSzPts val="3200"/>
              <a:buFont typeface="Times New Roman"/>
              <a:buChar char="-"/>
            </a:pPr>
            <a:r>
              <a:rPr lang="en-US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Cài đặt package EntityFrameworkCore.Tools: </a:t>
            </a:r>
            <a:r>
              <a:rPr lang="en-US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dotnet add package Microsoft.EntityFrameworkCore.Tools</a:t>
            </a:r>
            <a:endParaRPr>
              <a:solidFill>
                <a:srgbClr val="00206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39"/>
          <p:cNvSpPr txBox="1"/>
          <p:nvPr>
            <p:ph type="title"/>
          </p:nvPr>
        </p:nvSpPr>
        <p:spPr>
          <a:xfrm>
            <a:off x="0" y="1"/>
            <a:ext cx="12192000" cy="7318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Times New Roman"/>
              <a:buNone/>
            </a:pPr>
            <a:r>
              <a:rPr lang="en-US" sz="4400"/>
              <a:t>Cấu hình kết nối và làm việc với CSDL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68" name="Google Shape;368;p39"/>
          <p:cNvSpPr txBox="1"/>
          <p:nvPr>
            <p:ph idx="1" type="body"/>
          </p:nvPr>
        </p:nvSpPr>
        <p:spPr>
          <a:xfrm>
            <a:off x="0" y="914400"/>
            <a:ext cx="12156688" cy="7318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200"/>
              <a:buFont typeface="Times New Roman"/>
              <a:buChar char="-"/>
            </a:pPr>
            <a:r>
              <a:rPr lang="en-US" sz="3200"/>
              <a:t>B1: Cập nhật mã nguồn của file </a:t>
            </a:r>
            <a:r>
              <a:rPr lang="en-US" sz="3200">
                <a:solidFill>
                  <a:srgbClr val="FF0000"/>
                </a:solidFill>
              </a:rPr>
              <a:t>Models/Person.cs</a:t>
            </a:r>
            <a:r>
              <a:rPr lang="en-US" sz="3200"/>
              <a:t> như sau:</a:t>
            </a:r>
            <a:endParaRPr/>
          </a:p>
        </p:txBody>
      </p:sp>
      <p:pic>
        <p:nvPicPr>
          <p:cNvPr descr="A screenshot of a computer program&#10;&#10;Description automatically generated" id="369" name="Google Shape;369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93964" y="1524000"/>
            <a:ext cx="5803540" cy="5205600"/>
          </a:xfrm>
          <a:prstGeom prst="rect">
            <a:avLst/>
          </a:prstGeom>
          <a:noFill/>
          <a:ln cap="flat" cmpd="sng" w="9525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Google Shape;110;p4"/>
          <p:cNvGrpSpPr/>
          <p:nvPr/>
        </p:nvGrpSpPr>
        <p:grpSpPr>
          <a:xfrm>
            <a:off x="3289300" y="1295079"/>
            <a:ext cx="4025900" cy="4800600"/>
            <a:chOff x="3289300" y="1295079"/>
            <a:chExt cx="4025900" cy="4800600"/>
          </a:xfrm>
        </p:grpSpPr>
        <p:pic>
          <p:nvPicPr>
            <p:cNvPr descr="A screenshot of a computer&#10;&#10;Description automatically generated" id="111" name="Google Shape;111;p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289300" y="1295079"/>
              <a:ext cx="4025900" cy="4800600"/>
            </a:xfrm>
            <a:prstGeom prst="rect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112" name="Google Shape;112;p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581400" y="1371600"/>
              <a:ext cx="1104900" cy="2413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3" name="Google Shape;113;p4"/>
          <p:cNvSpPr txBox="1"/>
          <p:nvPr>
            <p:ph type="title"/>
          </p:nvPr>
        </p:nvSpPr>
        <p:spPr>
          <a:xfrm>
            <a:off x="0" y="1"/>
            <a:ext cx="12192000" cy="7318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Times New Roman"/>
              <a:buNone/>
            </a:pPr>
            <a:r>
              <a:rPr lang="en-US"/>
              <a:t>2</a:t>
            </a:r>
            <a:r>
              <a:rPr lang="en-US">
                <a:solidFill>
                  <a:schemeClr val="lt1"/>
                </a:solidFill>
              </a:rPr>
              <a:t>. CẤU TRÚC PROJECT .NET MVC</a:t>
            </a:r>
            <a:endParaRPr/>
          </a:p>
        </p:txBody>
      </p:sp>
      <p:sp>
        <p:nvSpPr>
          <p:cNvPr id="114" name="Google Shape;114;p4"/>
          <p:cNvSpPr txBox="1"/>
          <p:nvPr>
            <p:ph idx="1" type="body"/>
          </p:nvPr>
        </p:nvSpPr>
        <p:spPr>
          <a:xfrm>
            <a:off x="0" y="1143000"/>
            <a:ext cx="2209800" cy="7318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000"/>
              <a:buNone/>
            </a:pPr>
            <a:r>
              <a:rPr lang="en-US" sz="3000"/>
              <a:t>Tên project</a:t>
            </a:r>
            <a:endParaRPr/>
          </a:p>
        </p:txBody>
      </p:sp>
      <p:cxnSp>
        <p:nvCxnSpPr>
          <p:cNvPr id="115" name="Google Shape;115;p4"/>
          <p:cNvCxnSpPr/>
          <p:nvPr/>
        </p:nvCxnSpPr>
        <p:spPr>
          <a:xfrm>
            <a:off x="1981200" y="1508920"/>
            <a:ext cx="1295400" cy="0"/>
          </a:xfrm>
          <a:prstGeom prst="straightConnector1">
            <a:avLst/>
          </a:prstGeom>
          <a:noFill/>
          <a:ln cap="flat" cmpd="sng" w="9525">
            <a:solidFill>
              <a:srgbClr val="BD4B48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16" name="Google Shape;116;p4"/>
          <p:cNvSpPr txBox="1"/>
          <p:nvPr/>
        </p:nvSpPr>
        <p:spPr>
          <a:xfrm>
            <a:off x="8016240" y="1000759"/>
            <a:ext cx="4196080" cy="14857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200"/>
              <a:buFont typeface="Arial"/>
              <a:buNone/>
            </a:pPr>
            <a:r>
              <a:rPr lang="en-US" sz="32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Thư mục chứa các controller (code để xử lý yêu cầu từ View gửi về)</a:t>
            </a:r>
            <a:endParaRPr/>
          </a:p>
        </p:txBody>
      </p:sp>
      <p:cxnSp>
        <p:nvCxnSpPr>
          <p:cNvPr id="117" name="Google Shape;117;p4"/>
          <p:cNvCxnSpPr>
            <a:stCxn id="116" idx="1"/>
          </p:cNvCxnSpPr>
          <p:nvPr/>
        </p:nvCxnSpPr>
        <p:spPr>
          <a:xfrm flipH="1">
            <a:off x="4876740" y="1743629"/>
            <a:ext cx="3139500" cy="771000"/>
          </a:xfrm>
          <a:prstGeom prst="straightConnector1">
            <a:avLst/>
          </a:prstGeom>
          <a:noFill/>
          <a:ln cap="flat" cmpd="sng" w="9525">
            <a:solidFill>
              <a:srgbClr val="BD4B48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18" name="Google Shape;118;p4"/>
          <p:cNvSpPr txBox="1"/>
          <p:nvPr/>
        </p:nvSpPr>
        <p:spPr>
          <a:xfrm>
            <a:off x="29210" y="1935319"/>
            <a:ext cx="2713990" cy="15698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ct val="100000"/>
              <a:buFont typeface="Arial"/>
              <a:buNone/>
            </a:pPr>
            <a:r>
              <a:rPr lang="en-US" sz="32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Chứa các lớp đại diện cho CSDL của ứng dụng</a:t>
            </a:r>
            <a:endParaRPr/>
          </a:p>
        </p:txBody>
      </p:sp>
      <p:cxnSp>
        <p:nvCxnSpPr>
          <p:cNvPr id="119" name="Google Shape;119;p4"/>
          <p:cNvCxnSpPr/>
          <p:nvPr/>
        </p:nvCxnSpPr>
        <p:spPr>
          <a:xfrm>
            <a:off x="1981200" y="2514600"/>
            <a:ext cx="1676400" cy="304800"/>
          </a:xfrm>
          <a:prstGeom prst="straightConnector1">
            <a:avLst/>
          </a:prstGeom>
          <a:noFill/>
          <a:ln cap="flat" cmpd="sng" w="9525">
            <a:solidFill>
              <a:srgbClr val="BD4B48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20" name="Google Shape;120;p4"/>
          <p:cNvSpPr txBox="1"/>
          <p:nvPr/>
        </p:nvSpPr>
        <p:spPr>
          <a:xfrm>
            <a:off x="7966710" y="2727715"/>
            <a:ext cx="4196080" cy="14857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200"/>
              <a:buFont typeface="Arial"/>
              <a:buNone/>
            </a:pPr>
            <a:r>
              <a:rPr lang="en-US" sz="32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Thư mục chứa các thành phần hiển thị giao diện người dùng</a:t>
            </a:r>
            <a:endParaRPr/>
          </a:p>
        </p:txBody>
      </p:sp>
      <p:cxnSp>
        <p:nvCxnSpPr>
          <p:cNvPr id="121" name="Google Shape;121;p4"/>
          <p:cNvCxnSpPr/>
          <p:nvPr/>
        </p:nvCxnSpPr>
        <p:spPr>
          <a:xfrm flipH="1">
            <a:off x="4419600" y="3429000"/>
            <a:ext cx="3596640" cy="419809"/>
          </a:xfrm>
          <a:prstGeom prst="straightConnector1">
            <a:avLst/>
          </a:prstGeom>
          <a:noFill/>
          <a:ln cap="flat" cmpd="sng" w="9525">
            <a:solidFill>
              <a:srgbClr val="BD4B48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22" name="Google Shape;122;p4"/>
          <p:cNvSpPr txBox="1"/>
          <p:nvPr/>
        </p:nvSpPr>
        <p:spPr>
          <a:xfrm>
            <a:off x="7995920" y="4439432"/>
            <a:ext cx="4196080" cy="14857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200"/>
              <a:buFont typeface="Arial"/>
              <a:buNone/>
            </a:pPr>
            <a:r>
              <a:rPr lang="en-US" sz="32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File chứa code cấu hình dự án</a:t>
            </a:r>
            <a:endParaRPr/>
          </a:p>
        </p:txBody>
      </p:sp>
      <p:cxnSp>
        <p:nvCxnSpPr>
          <p:cNvPr id="123" name="Google Shape;123;p4"/>
          <p:cNvCxnSpPr>
            <a:stCxn id="122" idx="1"/>
          </p:cNvCxnSpPr>
          <p:nvPr/>
        </p:nvCxnSpPr>
        <p:spPr>
          <a:xfrm rot="10800000">
            <a:off x="5410220" y="4857102"/>
            <a:ext cx="2585700" cy="325200"/>
          </a:xfrm>
          <a:prstGeom prst="straightConnector1">
            <a:avLst/>
          </a:prstGeom>
          <a:noFill/>
          <a:ln cap="flat" cmpd="sng" w="9525">
            <a:solidFill>
              <a:srgbClr val="BD4B48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24" name="Google Shape;124;p4"/>
          <p:cNvCxnSpPr>
            <a:stCxn id="122" idx="1"/>
          </p:cNvCxnSpPr>
          <p:nvPr/>
        </p:nvCxnSpPr>
        <p:spPr>
          <a:xfrm flipH="1">
            <a:off x="4876820" y="5182302"/>
            <a:ext cx="3119100" cy="675000"/>
          </a:xfrm>
          <a:prstGeom prst="straightConnector1">
            <a:avLst/>
          </a:prstGeom>
          <a:noFill/>
          <a:ln cap="flat" cmpd="sng" w="9525">
            <a:solidFill>
              <a:srgbClr val="BD4B48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25" name="Google Shape;125;p4"/>
          <p:cNvSpPr txBox="1"/>
          <p:nvPr/>
        </p:nvSpPr>
        <p:spPr>
          <a:xfrm>
            <a:off x="12065" y="3969699"/>
            <a:ext cx="2713990" cy="15698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ct val="100000"/>
              <a:buFont typeface="Arial"/>
              <a:buNone/>
            </a:pPr>
            <a:r>
              <a:rPr lang="en-US" sz="32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Thư mục Chứa các file của dự án (HTML, CSS, JS)</a:t>
            </a:r>
            <a:endParaRPr/>
          </a:p>
        </p:txBody>
      </p:sp>
      <p:cxnSp>
        <p:nvCxnSpPr>
          <p:cNvPr id="126" name="Google Shape;126;p4"/>
          <p:cNvCxnSpPr/>
          <p:nvPr/>
        </p:nvCxnSpPr>
        <p:spPr>
          <a:xfrm flipH="1" rot="10800000">
            <a:off x="2286000" y="4213454"/>
            <a:ext cx="1371600" cy="225978"/>
          </a:xfrm>
          <a:prstGeom prst="straightConnector1">
            <a:avLst/>
          </a:prstGeom>
          <a:noFill/>
          <a:ln cap="flat" cmpd="sng" w="9525">
            <a:solidFill>
              <a:srgbClr val="BD4B48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40"/>
          <p:cNvSpPr txBox="1"/>
          <p:nvPr>
            <p:ph type="title"/>
          </p:nvPr>
        </p:nvSpPr>
        <p:spPr>
          <a:xfrm>
            <a:off x="0" y="1"/>
            <a:ext cx="12192000" cy="7318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Times New Roman"/>
              <a:buNone/>
            </a:pPr>
            <a:r>
              <a:rPr lang="en-US" sz="4400"/>
              <a:t>Cấu hình kết nối và làm việc với CSDL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75" name="Google Shape;375;p40"/>
          <p:cNvSpPr txBox="1"/>
          <p:nvPr>
            <p:ph idx="1" type="body"/>
          </p:nvPr>
        </p:nvSpPr>
        <p:spPr>
          <a:xfrm>
            <a:off x="0" y="914400"/>
            <a:ext cx="12156688" cy="24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200"/>
              <a:buFont typeface="Times New Roman"/>
              <a:buChar char="-"/>
            </a:pPr>
            <a:r>
              <a:rPr lang="en-US"/>
              <a:t>B2: Cập nhật mã nguồn của file </a:t>
            </a:r>
            <a:r>
              <a:rPr lang="en-US">
                <a:solidFill>
                  <a:srgbClr val="FF0000"/>
                </a:solidFill>
              </a:rPr>
              <a:t>appsettings.json</a:t>
            </a:r>
            <a:r>
              <a:rPr lang="en-US"/>
              <a:t> như sau:</a:t>
            </a:r>
            <a:endParaRPr/>
          </a:p>
          <a:p>
            <a:pPr indent="0" lvl="0" marL="363538" rtl="0" algn="l">
              <a:spcBef>
                <a:spcPts val="640"/>
              </a:spcBef>
              <a:spcAft>
                <a:spcPts val="0"/>
              </a:spcAft>
              <a:buClr>
                <a:srgbClr val="222222"/>
              </a:buClr>
              <a:buSzPts val="3200"/>
              <a:buNone/>
            </a:pPr>
            <a:r>
              <a:rPr b="0" lang="en-US">
                <a:solidFill>
                  <a:srgbClr val="222222"/>
                </a:solidFill>
              </a:rPr>
              <a:t>"</a:t>
            </a:r>
            <a:r>
              <a:rPr b="0" lang="en-US">
                <a:solidFill>
                  <a:srgbClr val="0451A5"/>
                </a:solidFill>
              </a:rPr>
              <a:t>ConnectionStrings</a:t>
            </a:r>
            <a:r>
              <a:rPr b="0" lang="en-US">
                <a:solidFill>
                  <a:srgbClr val="222222"/>
                </a:solidFill>
              </a:rPr>
              <a:t>":</a:t>
            </a:r>
            <a:r>
              <a:rPr b="0" lang="en-US">
                <a:solidFill>
                  <a:srgbClr val="000000"/>
                </a:solidFill>
              </a:rPr>
              <a:t> </a:t>
            </a:r>
            <a:r>
              <a:rPr b="0" lang="en-US">
                <a:solidFill>
                  <a:srgbClr val="222222"/>
                </a:solidFill>
              </a:rPr>
              <a:t>{</a:t>
            </a:r>
            <a:endParaRPr b="0">
              <a:solidFill>
                <a:srgbClr val="000000"/>
              </a:solidFill>
            </a:endParaRPr>
          </a:p>
          <a:p>
            <a:pPr indent="0" lvl="0" marL="1071563" rtl="0" algn="l">
              <a:spcBef>
                <a:spcPts val="640"/>
              </a:spcBef>
              <a:spcAft>
                <a:spcPts val="0"/>
              </a:spcAft>
              <a:buClr>
                <a:srgbClr val="222222"/>
              </a:buClr>
              <a:buSzPts val="3200"/>
              <a:buNone/>
            </a:pPr>
            <a:r>
              <a:rPr b="0" lang="en-US">
                <a:solidFill>
                  <a:srgbClr val="222222"/>
                </a:solidFill>
              </a:rPr>
              <a:t>"</a:t>
            </a:r>
            <a:r>
              <a:rPr b="0" lang="en-US">
                <a:solidFill>
                  <a:srgbClr val="0451A5"/>
                </a:solidFill>
              </a:rPr>
              <a:t>DefaultConnection</a:t>
            </a:r>
            <a:r>
              <a:rPr b="0" lang="en-US">
                <a:solidFill>
                  <a:srgbClr val="222222"/>
                </a:solidFill>
              </a:rPr>
              <a:t>":</a:t>
            </a:r>
            <a:r>
              <a:rPr b="0" lang="en-US">
                <a:solidFill>
                  <a:srgbClr val="000000"/>
                </a:solidFill>
              </a:rPr>
              <a:t> </a:t>
            </a:r>
            <a:r>
              <a:rPr b="0" lang="en-US">
                <a:solidFill>
                  <a:srgbClr val="A31515"/>
                </a:solidFill>
              </a:rPr>
              <a:t>"Data Source=App.db; Cache=Shared"</a:t>
            </a:r>
            <a:endParaRPr b="0">
              <a:solidFill>
                <a:srgbClr val="000000"/>
              </a:solidFill>
            </a:endParaRPr>
          </a:p>
          <a:p>
            <a:pPr indent="0" lvl="0" marL="363538" rtl="0" algn="l">
              <a:spcBef>
                <a:spcPts val="640"/>
              </a:spcBef>
              <a:spcAft>
                <a:spcPts val="0"/>
              </a:spcAft>
              <a:buClr>
                <a:srgbClr val="222222"/>
              </a:buClr>
              <a:buSzPts val="3200"/>
              <a:buNone/>
            </a:pPr>
            <a:r>
              <a:rPr b="0" lang="en-US">
                <a:solidFill>
                  <a:srgbClr val="222222"/>
                </a:solidFill>
              </a:rPr>
              <a:t>}</a:t>
            </a:r>
            <a:endParaRPr b="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rgbClr val="002060"/>
              </a:buClr>
              <a:buSzPts val="3200"/>
              <a:buNone/>
            </a:pPr>
            <a:r>
              <a:t/>
            </a:r>
            <a:endParaRPr/>
          </a:p>
        </p:txBody>
      </p:sp>
      <p:pic>
        <p:nvPicPr>
          <p:cNvPr descr="A screenshot of a computer program&#10;&#10;Description automatically generated" id="376" name="Google Shape;376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03252" y="3127908"/>
            <a:ext cx="6788748" cy="3710213"/>
          </a:xfrm>
          <a:prstGeom prst="rect">
            <a:avLst/>
          </a:prstGeom>
          <a:noFill/>
          <a:ln cap="flat" cmpd="sng" w="9525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77" name="Google Shape;377;p40"/>
          <p:cNvSpPr/>
          <p:nvPr/>
        </p:nvSpPr>
        <p:spPr>
          <a:xfrm rot="5400000">
            <a:off x="3323846" y="2870946"/>
            <a:ext cx="2133600" cy="1878109"/>
          </a:xfrm>
          <a:prstGeom prst="bentUpArrow">
            <a:avLst>
              <a:gd fmla="val 6818" name="adj1"/>
              <a:gd fmla="val 15303" name="adj2"/>
              <a:gd fmla="val 24394" name="adj3"/>
            </a:avLst>
          </a:prstGeom>
          <a:solidFill>
            <a:schemeClr val="accent1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41"/>
          <p:cNvSpPr txBox="1"/>
          <p:nvPr>
            <p:ph type="title"/>
          </p:nvPr>
        </p:nvSpPr>
        <p:spPr>
          <a:xfrm>
            <a:off x="0" y="1"/>
            <a:ext cx="12192000" cy="7318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Times New Roman"/>
              <a:buNone/>
            </a:pPr>
            <a:r>
              <a:rPr lang="en-US" sz="4400"/>
              <a:t>Cấu hình kết nối và làm việc với CSDL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83" name="Google Shape;383;p41"/>
          <p:cNvSpPr txBox="1"/>
          <p:nvPr>
            <p:ph idx="1" type="body"/>
          </p:nvPr>
        </p:nvSpPr>
        <p:spPr>
          <a:xfrm>
            <a:off x="0" y="914400"/>
            <a:ext cx="12156688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200"/>
              <a:buFont typeface="Times New Roman"/>
              <a:buChar char="-"/>
            </a:pPr>
            <a:r>
              <a:rPr lang="en-US" sz="32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B3: Tạo thư mục </a:t>
            </a:r>
            <a:r>
              <a:rPr lang="en-US" sz="32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</a:t>
            </a:r>
            <a:r>
              <a:rPr lang="en-US" sz="32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trong đó tạo class </a:t>
            </a:r>
            <a:r>
              <a:rPr lang="en-US" sz="32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ApplicationDbcontext.cs </a:t>
            </a:r>
            <a:r>
              <a:rPr lang="en-US" sz="32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và viết code như sau</a:t>
            </a:r>
            <a:r>
              <a:rPr lang="en-US"/>
              <a:t> (</a:t>
            </a:r>
            <a:r>
              <a:rPr lang="en-US" sz="3200">
                <a:solidFill>
                  <a:srgbClr val="002060"/>
                </a:solidFill>
              </a:rPr>
              <a:t>Trong đó </a:t>
            </a:r>
            <a:r>
              <a:rPr b="0" lang="en-US">
                <a:solidFill>
                  <a:srgbClr val="0000FF"/>
                </a:solidFill>
              </a:rPr>
              <a:t>public</a:t>
            </a:r>
            <a:r>
              <a:rPr b="0" lang="en-US">
                <a:solidFill>
                  <a:srgbClr val="000000"/>
                </a:solidFill>
              </a:rPr>
              <a:t> </a:t>
            </a:r>
            <a:r>
              <a:rPr b="0" lang="en-US">
                <a:solidFill>
                  <a:srgbClr val="267F99"/>
                </a:solidFill>
              </a:rPr>
              <a:t>DbSet</a:t>
            </a:r>
            <a:r>
              <a:rPr b="0" lang="en-US">
                <a:solidFill>
                  <a:srgbClr val="222222"/>
                </a:solidFill>
              </a:rPr>
              <a:t>&lt;</a:t>
            </a:r>
            <a:r>
              <a:rPr b="0" lang="en-US">
                <a:solidFill>
                  <a:srgbClr val="267F99"/>
                </a:solidFill>
              </a:rPr>
              <a:t>Person</a:t>
            </a:r>
            <a:r>
              <a:rPr b="0" lang="en-US">
                <a:solidFill>
                  <a:srgbClr val="222222"/>
                </a:solidFill>
              </a:rPr>
              <a:t>&gt;</a:t>
            </a:r>
            <a:r>
              <a:rPr b="0" lang="en-US">
                <a:solidFill>
                  <a:srgbClr val="000000"/>
                </a:solidFill>
              </a:rPr>
              <a:t> </a:t>
            </a:r>
            <a:r>
              <a:rPr b="0" lang="en-US">
                <a:solidFill>
                  <a:srgbClr val="222222"/>
                </a:solidFill>
              </a:rPr>
              <a:t>Person</a:t>
            </a:r>
            <a:r>
              <a:rPr b="0" lang="en-US">
                <a:solidFill>
                  <a:srgbClr val="000000"/>
                </a:solidFill>
              </a:rPr>
              <a:t> </a:t>
            </a:r>
            <a:r>
              <a:rPr b="0" lang="en-US">
                <a:solidFill>
                  <a:srgbClr val="222222"/>
                </a:solidFill>
              </a:rPr>
              <a:t>{</a:t>
            </a:r>
            <a:r>
              <a:rPr b="0" lang="en-US">
                <a:solidFill>
                  <a:srgbClr val="000000"/>
                </a:solidFill>
              </a:rPr>
              <a:t> </a:t>
            </a:r>
            <a:r>
              <a:rPr b="0" lang="en-US">
                <a:solidFill>
                  <a:srgbClr val="0000FF"/>
                </a:solidFill>
              </a:rPr>
              <a:t>get</a:t>
            </a:r>
            <a:r>
              <a:rPr b="0" lang="en-US">
                <a:solidFill>
                  <a:srgbClr val="222222"/>
                </a:solidFill>
              </a:rPr>
              <a:t>;</a:t>
            </a:r>
            <a:r>
              <a:rPr b="0" lang="en-US">
                <a:solidFill>
                  <a:srgbClr val="000000"/>
                </a:solidFill>
              </a:rPr>
              <a:t> </a:t>
            </a:r>
            <a:r>
              <a:rPr b="0" lang="en-US">
                <a:solidFill>
                  <a:srgbClr val="0000FF"/>
                </a:solidFill>
              </a:rPr>
              <a:t>set</a:t>
            </a:r>
            <a:r>
              <a:rPr b="0" lang="en-US">
                <a:solidFill>
                  <a:srgbClr val="222222"/>
                </a:solidFill>
              </a:rPr>
              <a:t>;}</a:t>
            </a:r>
            <a:r>
              <a:rPr lang="en-US">
                <a:solidFill>
                  <a:srgbClr val="000000"/>
                </a:solidFill>
              </a:rPr>
              <a:t> </a:t>
            </a:r>
            <a:r>
              <a:rPr lang="en-US"/>
              <a:t>để khai báo việc ánh xạ class </a:t>
            </a:r>
            <a:r>
              <a:rPr lang="en-US">
                <a:solidFill>
                  <a:srgbClr val="FF0000"/>
                </a:solidFill>
              </a:rPr>
              <a:t>Person</a:t>
            </a:r>
            <a:r>
              <a:rPr lang="en-US"/>
              <a:t> vào trong </a:t>
            </a:r>
            <a:r>
              <a:rPr lang="en-US">
                <a:solidFill>
                  <a:srgbClr val="FF0000"/>
                </a:solidFill>
              </a:rPr>
              <a:t>database</a:t>
            </a:r>
            <a:r>
              <a:rPr lang="en-US"/>
              <a:t>)</a:t>
            </a:r>
            <a:r>
              <a:rPr lang="en-US" sz="3200"/>
              <a:t>:</a:t>
            </a:r>
            <a:endParaRPr/>
          </a:p>
        </p:txBody>
      </p:sp>
      <p:pic>
        <p:nvPicPr>
          <p:cNvPr descr="A screenshot of a computer program&#10;&#10;Description automatically generated" id="384" name="Google Shape;384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46871" y="3048000"/>
            <a:ext cx="10109817" cy="3780184"/>
          </a:xfrm>
          <a:prstGeom prst="rect">
            <a:avLst/>
          </a:prstGeom>
          <a:noFill/>
          <a:ln cap="flat" cmpd="sng" w="9525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42"/>
          <p:cNvSpPr txBox="1"/>
          <p:nvPr>
            <p:ph type="title"/>
          </p:nvPr>
        </p:nvSpPr>
        <p:spPr>
          <a:xfrm>
            <a:off x="0" y="1"/>
            <a:ext cx="12192000" cy="7318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Times New Roman"/>
              <a:buNone/>
            </a:pPr>
            <a:r>
              <a:rPr lang="en-US" sz="4400"/>
              <a:t>Cấu hình kết nối và làm việc với CSDL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90" name="Google Shape;390;p42"/>
          <p:cNvSpPr txBox="1"/>
          <p:nvPr>
            <p:ph idx="1" type="body"/>
          </p:nvPr>
        </p:nvSpPr>
        <p:spPr>
          <a:xfrm>
            <a:off x="0" y="914400"/>
            <a:ext cx="12156688" cy="24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200"/>
              <a:buFont typeface="Times New Roman"/>
              <a:buChar char="-"/>
            </a:pPr>
            <a:r>
              <a:rPr lang="en-US"/>
              <a:t>B4: Cập nhật mã nguồn của file </a:t>
            </a:r>
            <a:r>
              <a:rPr lang="en-US">
                <a:solidFill>
                  <a:srgbClr val="FF0000"/>
                </a:solidFill>
              </a:rPr>
              <a:t>Program.cs</a:t>
            </a:r>
            <a:r>
              <a:rPr lang="en-US"/>
              <a:t> như sau:</a:t>
            </a:r>
            <a:endParaRPr/>
          </a:p>
          <a:p>
            <a:pPr indent="-354013" lvl="0" marL="717550" rtl="0" algn="l">
              <a:spcBef>
                <a:spcPts val="400"/>
              </a:spcBef>
              <a:spcAft>
                <a:spcPts val="0"/>
              </a:spcAft>
              <a:buClr>
                <a:srgbClr val="001080"/>
              </a:buClr>
              <a:buSzPts val="2000"/>
              <a:buNone/>
            </a:pPr>
            <a:r>
              <a:rPr b="0" lang="en-US" sz="2000">
                <a:solidFill>
                  <a:srgbClr val="001080"/>
                </a:solidFill>
              </a:rPr>
              <a:t>builder</a:t>
            </a:r>
            <a:r>
              <a:rPr b="0" lang="en-US" sz="2000">
                <a:solidFill>
                  <a:srgbClr val="000000"/>
                </a:solidFill>
              </a:rPr>
              <a:t>.</a:t>
            </a:r>
            <a:r>
              <a:rPr b="0" lang="en-US" sz="2000">
                <a:solidFill>
                  <a:srgbClr val="222222"/>
                </a:solidFill>
              </a:rPr>
              <a:t>Services</a:t>
            </a:r>
            <a:r>
              <a:rPr b="0" lang="en-US" sz="2000">
                <a:solidFill>
                  <a:srgbClr val="000000"/>
                </a:solidFill>
              </a:rPr>
              <a:t>.</a:t>
            </a:r>
            <a:r>
              <a:rPr b="0" lang="en-US" sz="2000">
                <a:solidFill>
                  <a:srgbClr val="795E26"/>
                </a:solidFill>
              </a:rPr>
              <a:t>AddDbContext</a:t>
            </a:r>
            <a:r>
              <a:rPr b="0" lang="en-US" sz="2000">
                <a:solidFill>
                  <a:srgbClr val="222222"/>
                </a:solidFill>
              </a:rPr>
              <a:t>&lt;</a:t>
            </a:r>
            <a:r>
              <a:rPr b="0" lang="en-US" sz="2000">
                <a:solidFill>
                  <a:srgbClr val="267F99"/>
                </a:solidFill>
              </a:rPr>
              <a:t>ApplicationDbContext</a:t>
            </a:r>
            <a:r>
              <a:rPr b="0" lang="en-US" sz="2000">
                <a:solidFill>
                  <a:srgbClr val="222222"/>
                </a:solidFill>
              </a:rPr>
              <a:t>&gt;(</a:t>
            </a:r>
            <a:r>
              <a:rPr b="0" lang="en-US" sz="2000">
                <a:solidFill>
                  <a:srgbClr val="001080"/>
                </a:solidFill>
              </a:rPr>
              <a:t>options</a:t>
            </a:r>
            <a:r>
              <a:rPr b="0" lang="en-US" sz="2000">
                <a:solidFill>
                  <a:srgbClr val="000000"/>
                </a:solidFill>
              </a:rPr>
              <a:t> =&gt; </a:t>
            </a:r>
            <a:r>
              <a:rPr b="0" lang="en-US" sz="2000">
                <a:solidFill>
                  <a:srgbClr val="001080"/>
                </a:solidFill>
              </a:rPr>
              <a:t>options</a:t>
            </a:r>
            <a:r>
              <a:rPr b="0" lang="en-US" sz="2000">
                <a:solidFill>
                  <a:srgbClr val="000000"/>
                </a:solidFill>
              </a:rPr>
              <a:t>.</a:t>
            </a:r>
            <a:r>
              <a:rPr b="0" lang="en-US" sz="2000">
                <a:solidFill>
                  <a:srgbClr val="795E26"/>
                </a:solidFill>
              </a:rPr>
              <a:t>UseSqlite</a:t>
            </a:r>
            <a:r>
              <a:rPr b="0" lang="en-US" sz="2000">
                <a:solidFill>
                  <a:srgbClr val="222222"/>
                </a:solidFill>
              </a:rPr>
              <a:t>(</a:t>
            </a:r>
            <a:r>
              <a:rPr b="0" lang="en-US" sz="2000">
                <a:solidFill>
                  <a:srgbClr val="001080"/>
                </a:solidFill>
              </a:rPr>
              <a:t>builder</a:t>
            </a:r>
            <a:r>
              <a:rPr b="0" lang="en-US" sz="2000">
                <a:solidFill>
                  <a:srgbClr val="000000"/>
                </a:solidFill>
              </a:rPr>
              <a:t>.</a:t>
            </a:r>
            <a:r>
              <a:rPr b="0" lang="en-US" sz="2000">
                <a:solidFill>
                  <a:srgbClr val="222222"/>
                </a:solidFill>
              </a:rPr>
              <a:t>Configuration</a:t>
            </a:r>
            <a:r>
              <a:rPr b="0" lang="en-US" sz="2000">
                <a:solidFill>
                  <a:srgbClr val="000000"/>
                </a:solidFill>
              </a:rPr>
              <a:t>.</a:t>
            </a:r>
            <a:r>
              <a:rPr b="0" lang="en-US" sz="2000">
                <a:solidFill>
                  <a:srgbClr val="795E26"/>
                </a:solidFill>
              </a:rPr>
              <a:t>GetConnectionString</a:t>
            </a:r>
            <a:r>
              <a:rPr b="0" lang="en-US" sz="2000">
                <a:solidFill>
                  <a:srgbClr val="222222"/>
                </a:solidFill>
              </a:rPr>
              <a:t>(</a:t>
            </a:r>
            <a:r>
              <a:rPr b="0" lang="en-US" sz="2000">
                <a:solidFill>
                  <a:srgbClr val="A31515"/>
                </a:solidFill>
              </a:rPr>
              <a:t>"DefaultConnection"</a:t>
            </a:r>
            <a:r>
              <a:rPr b="0" lang="en-US" sz="2000">
                <a:solidFill>
                  <a:srgbClr val="222222"/>
                </a:solidFill>
              </a:rPr>
              <a:t>)</a:t>
            </a:r>
            <a:r>
              <a:rPr b="0" lang="en-US" sz="2000">
                <a:solidFill>
                  <a:srgbClr val="000000"/>
                </a:solidFill>
              </a:rPr>
              <a:t> ?? </a:t>
            </a:r>
            <a:r>
              <a:rPr b="0" lang="en-US" sz="2000">
                <a:solidFill>
                  <a:srgbClr val="AF00DB"/>
                </a:solidFill>
              </a:rPr>
              <a:t>throw</a:t>
            </a:r>
            <a:r>
              <a:rPr b="0" lang="en-US" sz="2000">
                <a:solidFill>
                  <a:srgbClr val="000000"/>
                </a:solidFill>
              </a:rPr>
              <a:t> </a:t>
            </a:r>
            <a:r>
              <a:rPr b="0" lang="en-US" sz="2000">
                <a:solidFill>
                  <a:srgbClr val="0000FF"/>
                </a:solidFill>
              </a:rPr>
              <a:t>new</a:t>
            </a:r>
            <a:r>
              <a:rPr lang="en-US" sz="2000">
                <a:solidFill>
                  <a:srgbClr val="000000"/>
                </a:solidFill>
              </a:rPr>
              <a:t> </a:t>
            </a:r>
            <a:r>
              <a:rPr b="0" lang="en-US" sz="2000">
                <a:solidFill>
                  <a:srgbClr val="267F99"/>
                </a:solidFill>
              </a:rPr>
              <a:t>InvalidOperationException</a:t>
            </a:r>
            <a:r>
              <a:rPr b="0" lang="en-US" sz="2000">
                <a:solidFill>
                  <a:srgbClr val="222222"/>
                </a:solidFill>
              </a:rPr>
              <a:t>(</a:t>
            </a:r>
            <a:r>
              <a:rPr b="0" lang="en-US" sz="2000">
                <a:solidFill>
                  <a:srgbClr val="A31515"/>
                </a:solidFill>
              </a:rPr>
              <a:t>"Connection string 'DefaultConnection' not found."</a:t>
            </a:r>
            <a:r>
              <a:rPr b="0" lang="en-US" sz="2000">
                <a:solidFill>
                  <a:srgbClr val="222222"/>
                </a:solidFill>
              </a:rPr>
              <a:t>)));</a:t>
            </a:r>
            <a:endParaRPr b="0" sz="2000">
              <a:solidFill>
                <a:srgbClr val="000000"/>
              </a:solidFill>
            </a:endParaRPr>
          </a:p>
        </p:txBody>
      </p:sp>
      <p:sp>
        <p:nvSpPr>
          <p:cNvPr id="391" name="Google Shape;391;p42"/>
          <p:cNvSpPr/>
          <p:nvPr/>
        </p:nvSpPr>
        <p:spPr>
          <a:xfrm rot="5400000">
            <a:off x="1575545" y="2596304"/>
            <a:ext cx="2133600" cy="1878109"/>
          </a:xfrm>
          <a:prstGeom prst="bentUpArrow">
            <a:avLst>
              <a:gd fmla="val 6818" name="adj1"/>
              <a:gd fmla="val 15303" name="adj2"/>
              <a:gd fmla="val 24394" name="adj3"/>
            </a:avLst>
          </a:prstGeom>
          <a:solidFill>
            <a:schemeClr val="accent1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screen shot of a computer&#10;&#10;Description automatically generated" id="392" name="Google Shape;392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05909" y="2971800"/>
            <a:ext cx="8586091" cy="3882887"/>
          </a:xfrm>
          <a:prstGeom prst="rect">
            <a:avLst/>
          </a:prstGeom>
          <a:noFill/>
          <a:ln cap="flat" cmpd="sng" w="9525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43"/>
          <p:cNvSpPr txBox="1"/>
          <p:nvPr>
            <p:ph type="title"/>
          </p:nvPr>
        </p:nvSpPr>
        <p:spPr>
          <a:xfrm>
            <a:off x="0" y="1"/>
            <a:ext cx="12192000" cy="7318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Times New Roman"/>
              <a:buNone/>
            </a:pPr>
            <a:r>
              <a:rPr lang="en-US" sz="4400"/>
              <a:t>Cấu hình kết nối và làm việc với CSDL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98" name="Google Shape;398;p43"/>
          <p:cNvSpPr txBox="1"/>
          <p:nvPr>
            <p:ph idx="1" type="body"/>
          </p:nvPr>
        </p:nvSpPr>
        <p:spPr>
          <a:xfrm>
            <a:off x="0" y="914400"/>
            <a:ext cx="12156688" cy="47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200"/>
              <a:buFont typeface="Times New Roman"/>
              <a:buChar char="-"/>
            </a:pPr>
            <a:r>
              <a:rPr lang="en-US"/>
              <a:t>B5: </a:t>
            </a:r>
            <a:r>
              <a:rPr lang="en-US" sz="32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Sử dụng code first (xây dựng </a:t>
            </a:r>
            <a:r>
              <a:rPr lang="en-US" sz="32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class</a:t>
            </a:r>
            <a:r>
              <a:rPr lang="en-US" sz="32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trước, từ </a:t>
            </a:r>
            <a:r>
              <a:rPr lang="en-US" sz="32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class</a:t>
            </a:r>
            <a:r>
              <a:rPr lang="en-US" sz="32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sinh ra </a:t>
            </a:r>
            <a:r>
              <a:rPr lang="en-US" sz="32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CSDL</a:t>
            </a:r>
            <a:r>
              <a:rPr lang="en-US" sz="32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để ánh xạ các </a:t>
            </a:r>
            <a:r>
              <a:rPr lang="en-US" sz="32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class</a:t>
            </a:r>
            <a:r>
              <a:rPr lang="en-US" sz="32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vào </a:t>
            </a:r>
            <a:r>
              <a:rPr lang="en-US" sz="32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CSDL</a:t>
            </a:r>
            <a:endParaRPr/>
          </a:p>
          <a:p>
            <a:pPr indent="-342900" lvl="0" marL="342900" rtl="0" algn="just">
              <a:spcBef>
                <a:spcPts val="640"/>
              </a:spcBef>
              <a:spcAft>
                <a:spcPts val="0"/>
              </a:spcAft>
              <a:buClr>
                <a:srgbClr val="002060"/>
              </a:buClr>
              <a:buSzPts val="3200"/>
              <a:buFont typeface="Noto Sans Symbols"/>
              <a:buChar char="✔"/>
            </a:pPr>
            <a:r>
              <a:rPr lang="en-US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Chạy lệnh</a:t>
            </a:r>
            <a:r>
              <a:rPr lang="en-US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dotnet ef migrations add </a:t>
            </a:r>
            <a:r>
              <a:rPr lang="en-US">
                <a:solidFill>
                  <a:srgbClr val="00B05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Create_table_Person:</a:t>
            </a:r>
            <a:endParaRPr/>
          </a:p>
          <a:p>
            <a:pPr indent="0" lvl="0" marL="0" rtl="0" algn="just">
              <a:spcBef>
                <a:spcPts val="640"/>
              </a:spcBef>
              <a:spcAft>
                <a:spcPts val="0"/>
              </a:spcAft>
              <a:buClr>
                <a:srgbClr val="002060"/>
              </a:buClr>
              <a:buSzPts val="3200"/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pic>
        <p:nvPicPr>
          <p:cNvPr descr="A screenshot of a computer&#10;&#10;Description automatically generated" id="399" name="Google Shape;399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25285" y="2819400"/>
            <a:ext cx="10341429" cy="1447800"/>
          </a:xfrm>
          <a:prstGeom prst="rect">
            <a:avLst/>
          </a:prstGeom>
          <a:noFill/>
          <a:ln cap="flat" cmpd="sng" w="9525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44"/>
          <p:cNvSpPr txBox="1"/>
          <p:nvPr>
            <p:ph type="title"/>
          </p:nvPr>
        </p:nvSpPr>
        <p:spPr>
          <a:xfrm>
            <a:off x="0" y="1"/>
            <a:ext cx="12192000" cy="7318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Times New Roman"/>
              <a:buNone/>
            </a:pPr>
            <a:r>
              <a:rPr lang="en-US" sz="4400"/>
              <a:t>Cấu hình kết nối và làm việc với CSDL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05" name="Google Shape;405;p44"/>
          <p:cNvSpPr txBox="1"/>
          <p:nvPr>
            <p:ph idx="1" type="body"/>
          </p:nvPr>
        </p:nvSpPr>
        <p:spPr>
          <a:xfrm>
            <a:off x="0" y="792159"/>
            <a:ext cx="12156688" cy="10366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200"/>
              <a:buFont typeface="Times New Roman"/>
              <a:buChar char="-"/>
            </a:pPr>
            <a:r>
              <a:rPr lang="en-US"/>
              <a:t>Sau khi chạy</a:t>
            </a:r>
            <a:r>
              <a:rPr lang="en-US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lệnh</a:t>
            </a:r>
            <a:r>
              <a:rPr lang="en-US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dotnet ef migrations add </a:t>
            </a:r>
            <a:r>
              <a:rPr lang="en-US">
                <a:solidFill>
                  <a:srgbClr val="00B05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Create_table_Person 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sẽ xuất hiện file</a:t>
            </a:r>
            <a:r>
              <a:rPr lang="en-US">
                <a:solidFill>
                  <a:srgbClr val="00B05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migrations 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như sau:</a:t>
            </a:r>
            <a:endParaRPr/>
          </a:p>
          <a:p>
            <a:pPr indent="0" lvl="0" marL="0" rtl="0" algn="just">
              <a:spcBef>
                <a:spcPts val="640"/>
              </a:spcBef>
              <a:spcAft>
                <a:spcPts val="0"/>
              </a:spcAft>
              <a:buClr>
                <a:srgbClr val="002060"/>
              </a:buClr>
              <a:buSzPts val="3200"/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pic>
        <p:nvPicPr>
          <p:cNvPr descr="A screenshot of a computer&#10;&#10;Description automatically generated" id="406" name="Google Shape;406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42457" y="1828799"/>
            <a:ext cx="9649544" cy="4991911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45"/>
          <p:cNvSpPr txBox="1"/>
          <p:nvPr>
            <p:ph type="title"/>
          </p:nvPr>
        </p:nvSpPr>
        <p:spPr>
          <a:xfrm>
            <a:off x="0" y="1"/>
            <a:ext cx="12192000" cy="7318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Times New Roman"/>
              <a:buNone/>
            </a:pPr>
            <a:r>
              <a:rPr lang="en-US" sz="4400"/>
              <a:t>Cấu hình kết nối và làm việc với CSDL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12" name="Google Shape;412;p45"/>
          <p:cNvSpPr txBox="1"/>
          <p:nvPr>
            <p:ph idx="1" type="body"/>
          </p:nvPr>
        </p:nvSpPr>
        <p:spPr>
          <a:xfrm>
            <a:off x="0" y="914400"/>
            <a:ext cx="12156688" cy="47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200"/>
              <a:buFont typeface="Times New Roman"/>
              <a:buChar char="-"/>
            </a:pPr>
            <a:r>
              <a:rPr lang="en-US"/>
              <a:t>B5: </a:t>
            </a:r>
            <a:r>
              <a:rPr lang="en-US" sz="32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Sử dụng code first (xây dựng </a:t>
            </a:r>
            <a:r>
              <a:rPr lang="en-US" sz="32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class</a:t>
            </a:r>
            <a:r>
              <a:rPr lang="en-US" sz="32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trước, từ </a:t>
            </a:r>
            <a:r>
              <a:rPr lang="en-US" sz="32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class</a:t>
            </a:r>
            <a:r>
              <a:rPr lang="en-US" sz="32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sinh ra </a:t>
            </a:r>
            <a:r>
              <a:rPr lang="en-US" sz="32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CSDL</a:t>
            </a:r>
            <a:r>
              <a:rPr lang="en-US" sz="32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để ánh xạ các </a:t>
            </a:r>
            <a:r>
              <a:rPr lang="en-US" sz="32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class</a:t>
            </a:r>
            <a:r>
              <a:rPr lang="en-US" sz="32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vào </a:t>
            </a:r>
            <a:r>
              <a:rPr lang="en-US" sz="32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CSDL</a:t>
            </a:r>
            <a:endParaRPr/>
          </a:p>
          <a:p>
            <a:pPr indent="-342900" lvl="0" marL="342900" rtl="0" algn="just">
              <a:spcBef>
                <a:spcPts val="640"/>
              </a:spcBef>
              <a:spcAft>
                <a:spcPts val="0"/>
              </a:spcAft>
              <a:buClr>
                <a:srgbClr val="002060"/>
              </a:buClr>
              <a:buSzPts val="3200"/>
              <a:buFont typeface="Noto Sans Symbols"/>
              <a:buChar char="✔"/>
            </a:pPr>
            <a:r>
              <a:rPr lang="en-US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Chạy lệnh</a:t>
            </a:r>
            <a:r>
              <a:rPr lang="en-US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dotnet ef </a:t>
            </a:r>
            <a:r>
              <a:rPr lang="en-US">
                <a:solidFill>
                  <a:srgbClr val="FF0000"/>
                </a:solidFill>
              </a:rPr>
              <a:t>database update </a:t>
            </a:r>
            <a:r>
              <a:rPr lang="en-US"/>
              <a:t>để cập nhật cơ sở dữ liệu:</a:t>
            </a:r>
            <a:endParaRPr/>
          </a:p>
          <a:p>
            <a:pPr indent="0" lvl="0" marL="0" rtl="0" algn="just">
              <a:spcBef>
                <a:spcPts val="640"/>
              </a:spcBef>
              <a:spcAft>
                <a:spcPts val="0"/>
              </a:spcAft>
              <a:buClr>
                <a:srgbClr val="002060"/>
              </a:buClr>
              <a:buSzPts val="3200"/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pic>
        <p:nvPicPr>
          <p:cNvPr descr="A close up of a computer screen&#10;&#10;Description automatically generated" id="413" name="Google Shape;413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312" y="2705158"/>
            <a:ext cx="7772400" cy="1447683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14" name="Google Shape;414;p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91000" y="5030482"/>
            <a:ext cx="7772400" cy="1216636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15" name="Google Shape;415;p45"/>
          <p:cNvSpPr/>
          <p:nvPr/>
        </p:nvSpPr>
        <p:spPr>
          <a:xfrm rot="5400000">
            <a:off x="2329398" y="4118676"/>
            <a:ext cx="1809781" cy="1878109"/>
          </a:xfrm>
          <a:prstGeom prst="bentUpArrow">
            <a:avLst>
              <a:gd fmla="val 6818" name="adj1"/>
              <a:gd fmla="val 15303" name="adj2"/>
              <a:gd fmla="val 24394" name="adj3"/>
            </a:avLst>
          </a:prstGeom>
          <a:solidFill>
            <a:schemeClr val="accent1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46"/>
          <p:cNvSpPr txBox="1"/>
          <p:nvPr>
            <p:ph type="title"/>
          </p:nvPr>
        </p:nvSpPr>
        <p:spPr>
          <a:xfrm>
            <a:off x="0" y="1"/>
            <a:ext cx="12192000" cy="7318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Times New Roman"/>
              <a:buNone/>
            </a:pPr>
            <a:r>
              <a:rPr lang="en-US" sz="4400"/>
              <a:t>Cấu hình kết nối và làm việc với CSDL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21" name="Google Shape;421;p46"/>
          <p:cNvSpPr txBox="1"/>
          <p:nvPr>
            <p:ph idx="1" type="body"/>
          </p:nvPr>
        </p:nvSpPr>
        <p:spPr>
          <a:xfrm>
            <a:off x="0" y="792159"/>
            <a:ext cx="12156688" cy="10366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200"/>
              <a:buFont typeface="Times New Roman"/>
              <a:buChar char="-"/>
            </a:pPr>
            <a:r>
              <a:rPr lang="en-US"/>
              <a:t>Sau khi chạy</a:t>
            </a:r>
            <a:r>
              <a:rPr lang="en-US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lệnh</a:t>
            </a:r>
            <a:r>
              <a:rPr lang="en-US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dotnet ef database update</a:t>
            </a:r>
            <a:r>
              <a:rPr lang="en-US">
                <a:solidFill>
                  <a:srgbClr val="00B05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sẽ xuất hiện file CSDL SQLite với tên </a:t>
            </a:r>
            <a:r>
              <a:rPr lang="en-US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App.db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 trong project như sau:</a:t>
            </a:r>
            <a:endParaRPr/>
          </a:p>
          <a:p>
            <a:pPr indent="0" lvl="0" marL="0" rtl="0" algn="just">
              <a:spcBef>
                <a:spcPts val="640"/>
              </a:spcBef>
              <a:spcAft>
                <a:spcPts val="0"/>
              </a:spcAft>
              <a:buClr>
                <a:srgbClr val="002060"/>
              </a:buClr>
              <a:buSzPts val="3200"/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pic>
        <p:nvPicPr>
          <p:cNvPr descr="A screenshot of a computer&#10;&#10;Description automatically generated" id="422" name="Google Shape;422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86388" y="1371599"/>
            <a:ext cx="3670300" cy="54784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47"/>
          <p:cNvSpPr txBox="1"/>
          <p:nvPr>
            <p:ph type="title"/>
          </p:nvPr>
        </p:nvSpPr>
        <p:spPr>
          <a:xfrm>
            <a:off x="0" y="1"/>
            <a:ext cx="12192000" cy="7318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Times New Roman"/>
              <a:buNone/>
            </a:pPr>
            <a:r>
              <a:rPr lang="en-US" sz="4400"/>
              <a:t>Xây dựng chức năng CRUD dữ liệu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28" name="Google Shape;428;p47"/>
          <p:cNvSpPr txBox="1"/>
          <p:nvPr>
            <p:ph idx="1" type="body"/>
          </p:nvPr>
        </p:nvSpPr>
        <p:spPr>
          <a:xfrm>
            <a:off x="0" y="838200"/>
            <a:ext cx="12156688" cy="10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200"/>
              <a:buFont typeface="Times New Roman"/>
              <a:buChar char="-"/>
            </a:pPr>
            <a:r>
              <a:rPr lang="en-US"/>
              <a:t>B1: Cập nhật code của file </a:t>
            </a:r>
            <a:r>
              <a:rPr lang="en-US">
                <a:solidFill>
                  <a:srgbClr val="FF0000"/>
                </a:solidFill>
              </a:rPr>
              <a:t>Controller/PersonController.cs</a:t>
            </a:r>
            <a:r>
              <a:rPr lang="en-US"/>
              <a:t> theo cấu trúc như sau:</a:t>
            </a:r>
            <a:endParaRPr sz="3200"/>
          </a:p>
        </p:txBody>
      </p:sp>
      <p:pic>
        <p:nvPicPr>
          <p:cNvPr descr="A screenshot of a computer program&#10;&#10;Description automatically generated" id="429" name="Google Shape;429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05100" y="1351984"/>
            <a:ext cx="6781800" cy="5506016"/>
          </a:xfrm>
          <a:prstGeom prst="rect">
            <a:avLst/>
          </a:prstGeom>
          <a:noFill/>
          <a:ln cap="flat" cmpd="sng" w="9525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48"/>
          <p:cNvSpPr txBox="1"/>
          <p:nvPr>
            <p:ph type="title"/>
          </p:nvPr>
        </p:nvSpPr>
        <p:spPr>
          <a:xfrm>
            <a:off x="0" y="1"/>
            <a:ext cx="12192000" cy="7318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Times New Roman"/>
              <a:buNone/>
            </a:pPr>
            <a:r>
              <a:rPr lang="en-US" sz="4400"/>
              <a:t>Xây dựng chức năng CRUD dữ liệu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35" name="Google Shape;435;p48"/>
          <p:cNvSpPr txBox="1"/>
          <p:nvPr>
            <p:ph idx="1" type="body"/>
          </p:nvPr>
        </p:nvSpPr>
        <p:spPr>
          <a:xfrm>
            <a:off x="0" y="914400"/>
            <a:ext cx="12156688" cy="10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200"/>
              <a:buFont typeface="Times New Roman"/>
              <a:buChar char="-"/>
            </a:pPr>
            <a:r>
              <a:rPr lang="en-US"/>
              <a:t>B1: Cập nhật code của file </a:t>
            </a:r>
            <a:r>
              <a:rPr lang="en-US">
                <a:solidFill>
                  <a:srgbClr val="FF0000"/>
                </a:solidFill>
              </a:rPr>
              <a:t>Controller/PersonController.cs</a:t>
            </a:r>
            <a:r>
              <a:rPr lang="en-US"/>
              <a:t> như sau: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rgbClr val="002060"/>
              </a:buClr>
              <a:buSzPts val="3200"/>
              <a:buFont typeface="Noto Sans Symbols"/>
              <a:buChar char="✔"/>
            </a:pPr>
            <a:r>
              <a:rPr lang="en-US" sz="3200"/>
              <a:t>Khai báo </a:t>
            </a:r>
            <a:r>
              <a:rPr lang="en-US" sz="3200">
                <a:solidFill>
                  <a:srgbClr val="FF0000"/>
                </a:solidFill>
              </a:rPr>
              <a:t>ApplicationDbContext</a:t>
            </a:r>
            <a:r>
              <a:rPr lang="en-US" sz="3200"/>
              <a:t> để làm việc với CSDL:</a:t>
            </a:r>
            <a:endParaRPr sz="3200"/>
          </a:p>
        </p:txBody>
      </p:sp>
      <p:pic>
        <p:nvPicPr>
          <p:cNvPr descr="A close-up of a computer code&#10;&#10;Description automatically generated" id="436" name="Google Shape;436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10573" y="2552700"/>
            <a:ext cx="7170854" cy="1905000"/>
          </a:xfrm>
          <a:prstGeom prst="rect">
            <a:avLst/>
          </a:prstGeom>
          <a:noFill/>
          <a:ln cap="flat" cmpd="sng" w="9525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49"/>
          <p:cNvSpPr txBox="1"/>
          <p:nvPr>
            <p:ph type="title"/>
          </p:nvPr>
        </p:nvSpPr>
        <p:spPr>
          <a:xfrm>
            <a:off x="0" y="1"/>
            <a:ext cx="12192000" cy="7318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Times New Roman"/>
              <a:buNone/>
            </a:pPr>
            <a:r>
              <a:rPr lang="en-US" sz="4400"/>
              <a:t>Xây dựng chức năng CRUD dữ liệu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42" name="Google Shape;442;p49"/>
          <p:cNvSpPr txBox="1"/>
          <p:nvPr>
            <p:ph idx="1" type="body"/>
          </p:nvPr>
        </p:nvSpPr>
        <p:spPr>
          <a:xfrm>
            <a:off x="0" y="914400"/>
            <a:ext cx="12156688" cy="10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200"/>
              <a:buFont typeface="Times New Roman"/>
              <a:buChar char="-"/>
            </a:pPr>
            <a:r>
              <a:rPr lang="en-US"/>
              <a:t>B1: Cập nhật code của file </a:t>
            </a:r>
            <a:r>
              <a:rPr lang="en-US">
                <a:solidFill>
                  <a:srgbClr val="FF0000"/>
                </a:solidFill>
              </a:rPr>
              <a:t>Controller/PersonController.cs</a:t>
            </a:r>
            <a:r>
              <a:rPr lang="en-US"/>
              <a:t> như sau: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rgbClr val="002060"/>
              </a:buClr>
              <a:buSzPts val="3200"/>
              <a:buFont typeface="Noto Sans Symbols"/>
              <a:buChar char="✔"/>
            </a:pPr>
            <a:r>
              <a:rPr lang="en-US" sz="3200"/>
              <a:t>Action </a:t>
            </a:r>
            <a:r>
              <a:rPr lang="en-US" sz="3200">
                <a:solidFill>
                  <a:srgbClr val="FF0000"/>
                </a:solidFill>
              </a:rPr>
              <a:t>Index </a:t>
            </a:r>
            <a:r>
              <a:rPr lang="en-US" sz="3200"/>
              <a:t>(trả về View 1 list dữ liệu Person trong CSDL):</a:t>
            </a:r>
            <a:endParaRPr sz="3200"/>
          </a:p>
        </p:txBody>
      </p:sp>
      <p:pic>
        <p:nvPicPr>
          <p:cNvPr descr="A computer code with text&#10;&#10;Description automatically generated" id="443" name="Google Shape;443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32504" y="2819400"/>
            <a:ext cx="7726992" cy="1816100"/>
          </a:xfrm>
          <a:prstGeom prst="rect">
            <a:avLst/>
          </a:prstGeom>
          <a:noFill/>
          <a:ln cap="flat" cmpd="sng" w="9525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5"/>
          <p:cNvSpPr txBox="1"/>
          <p:nvPr>
            <p:ph type="title"/>
          </p:nvPr>
        </p:nvSpPr>
        <p:spPr>
          <a:xfrm>
            <a:off x="0" y="1"/>
            <a:ext cx="12192000" cy="7318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Times New Roman"/>
              <a:buNone/>
            </a:pPr>
            <a:r>
              <a:rPr lang="en-US"/>
              <a:t>3</a:t>
            </a:r>
            <a:r>
              <a:rPr lang="en-US">
                <a:solidFill>
                  <a:schemeClr val="lt1"/>
                </a:solidFill>
              </a:rPr>
              <a:t>. CONTROLLER TRONG MVC</a:t>
            </a:r>
            <a:endParaRPr/>
          </a:p>
        </p:txBody>
      </p:sp>
      <p:sp>
        <p:nvSpPr>
          <p:cNvPr id="132" name="Google Shape;132;p5"/>
          <p:cNvSpPr txBox="1"/>
          <p:nvPr>
            <p:ph idx="1" type="body"/>
          </p:nvPr>
        </p:nvSpPr>
        <p:spPr>
          <a:xfrm>
            <a:off x="0" y="914400"/>
            <a:ext cx="12156688" cy="53641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200"/>
              <a:buFont typeface="Times New Roman"/>
              <a:buChar char="-"/>
            </a:pPr>
            <a:r>
              <a:rPr lang="en-US"/>
              <a:t>Tên của Controller bắt buộc phải có phần hậu tố Controller: Ví dụ Student</a:t>
            </a:r>
            <a:r>
              <a:rPr lang="en-US">
                <a:solidFill>
                  <a:srgbClr val="00B050"/>
                </a:solidFill>
              </a:rPr>
              <a:t>Controller</a:t>
            </a:r>
            <a:r>
              <a:rPr lang="en-US"/>
              <a:t>, Person</a:t>
            </a:r>
            <a:r>
              <a:rPr lang="en-US">
                <a:solidFill>
                  <a:srgbClr val="00B050"/>
                </a:solidFill>
              </a:rPr>
              <a:t>Controller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rgbClr val="002060"/>
              </a:buClr>
              <a:buSzPts val="3200"/>
              <a:buFont typeface="Times New Roman"/>
              <a:buChar char="-"/>
            </a:pPr>
            <a:r>
              <a:rPr lang="en-US"/>
              <a:t>Nằm trong thư mục Controllers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rgbClr val="002060"/>
              </a:buClr>
              <a:buSzPts val="3200"/>
              <a:buFont typeface="Times New Roman"/>
              <a:buChar char="-"/>
            </a:pPr>
            <a:r>
              <a:rPr lang="en-US"/>
              <a:t>Nhiệm vụ của Controller:</a:t>
            </a:r>
            <a:endParaRPr/>
          </a:p>
          <a:p>
            <a:pPr indent="-355600" lvl="0" marL="720725" rtl="0" algn="l">
              <a:spcBef>
                <a:spcPts val="640"/>
              </a:spcBef>
              <a:spcAft>
                <a:spcPts val="0"/>
              </a:spcAft>
              <a:buClr>
                <a:srgbClr val="002060"/>
              </a:buClr>
              <a:buSzPts val="3200"/>
              <a:buChar char="•"/>
            </a:pPr>
            <a:r>
              <a:rPr lang="en-US"/>
              <a:t>Xử lý các yêu cầu của người dùng gửi tới từ View.</a:t>
            </a:r>
            <a:endParaRPr/>
          </a:p>
          <a:p>
            <a:pPr indent="-355600" lvl="0" marL="720725" rtl="0" algn="l">
              <a:spcBef>
                <a:spcPts val="640"/>
              </a:spcBef>
              <a:spcAft>
                <a:spcPts val="0"/>
              </a:spcAft>
              <a:buClr>
                <a:srgbClr val="002060"/>
              </a:buClr>
              <a:buSzPts val="3200"/>
              <a:buChar char="•"/>
            </a:pPr>
            <a:r>
              <a:rPr lang="en-US"/>
              <a:t>Truy xuất dữ liệu trong cơ sở dữ liệu.</a:t>
            </a:r>
            <a:endParaRPr/>
          </a:p>
          <a:p>
            <a:pPr indent="-355600" lvl="0" marL="720725" rtl="0" algn="l">
              <a:spcBef>
                <a:spcPts val="640"/>
              </a:spcBef>
              <a:spcAft>
                <a:spcPts val="0"/>
              </a:spcAft>
              <a:buClr>
                <a:srgbClr val="002060"/>
              </a:buClr>
              <a:buSzPts val="3200"/>
              <a:buChar char="•"/>
            </a:pPr>
            <a:r>
              <a:rPr lang="en-US"/>
              <a:t>Gọi các mẫu View và trả về dữ liệu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50"/>
          <p:cNvSpPr txBox="1"/>
          <p:nvPr>
            <p:ph type="title"/>
          </p:nvPr>
        </p:nvSpPr>
        <p:spPr>
          <a:xfrm>
            <a:off x="0" y="1"/>
            <a:ext cx="12192000" cy="7318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Times New Roman"/>
              <a:buNone/>
            </a:pPr>
            <a:r>
              <a:rPr lang="en-US" sz="4400"/>
              <a:t>Xây dựng chức năng CRUD dữ liệu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49" name="Google Shape;449;p50"/>
          <p:cNvSpPr txBox="1"/>
          <p:nvPr>
            <p:ph idx="1" type="body"/>
          </p:nvPr>
        </p:nvSpPr>
        <p:spPr>
          <a:xfrm>
            <a:off x="0" y="914400"/>
            <a:ext cx="12156688" cy="10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200"/>
              <a:buFont typeface="Times New Roman"/>
              <a:buChar char="-"/>
            </a:pPr>
            <a:r>
              <a:rPr lang="en-US"/>
              <a:t>B1: Cập nhật code của file </a:t>
            </a:r>
            <a:r>
              <a:rPr lang="en-US">
                <a:solidFill>
                  <a:srgbClr val="FF0000"/>
                </a:solidFill>
              </a:rPr>
              <a:t>Controller/PersonController.cs</a:t>
            </a:r>
            <a:r>
              <a:rPr lang="en-US"/>
              <a:t> như sau: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rgbClr val="002060"/>
              </a:buClr>
              <a:buSzPts val="3200"/>
              <a:buFont typeface="Noto Sans Symbols"/>
              <a:buChar char="✔"/>
            </a:pPr>
            <a:r>
              <a:rPr lang="en-US" sz="3200"/>
              <a:t>Action </a:t>
            </a:r>
            <a:r>
              <a:rPr lang="en-US" sz="3200">
                <a:solidFill>
                  <a:srgbClr val="FF0000"/>
                </a:solidFill>
              </a:rPr>
              <a:t>Create </a:t>
            </a:r>
            <a:r>
              <a:rPr lang="en-US" sz="3200"/>
              <a:t>(trả về View thực hiện thêm mới 1 Person và</a:t>
            </a:r>
            <a:r>
              <a:rPr lang="en-US"/>
              <a:t>o CSDL</a:t>
            </a:r>
            <a:r>
              <a:rPr lang="en-US" sz="3200"/>
              <a:t>):</a:t>
            </a:r>
            <a:endParaRPr sz="3200"/>
          </a:p>
        </p:txBody>
      </p:sp>
      <p:pic>
        <p:nvPicPr>
          <p:cNvPr descr="A computer screen shot of a code&#10;&#10;Description automatically generated" id="450" name="Google Shape;450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38300" y="2163759"/>
            <a:ext cx="8915400" cy="4014806"/>
          </a:xfrm>
          <a:prstGeom prst="rect">
            <a:avLst/>
          </a:prstGeom>
          <a:noFill/>
          <a:ln cap="flat" cmpd="sng" w="9525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51"/>
          <p:cNvSpPr txBox="1"/>
          <p:nvPr>
            <p:ph type="title"/>
          </p:nvPr>
        </p:nvSpPr>
        <p:spPr>
          <a:xfrm>
            <a:off x="0" y="1"/>
            <a:ext cx="12192000" cy="7318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Times New Roman"/>
              <a:buNone/>
            </a:pPr>
            <a:r>
              <a:rPr lang="en-US" sz="4400"/>
              <a:t>Xây dựng chức năng CRUD dữ liệu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56" name="Google Shape;456;p51"/>
          <p:cNvSpPr txBox="1"/>
          <p:nvPr>
            <p:ph idx="1" type="body"/>
          </p:nvPr>
        </p:nvSpPr>
        <p:spPr>
          <a:xfrm>
            <a:off x="0" y="914400"/>
            <a:ext cx="12156688" cy="10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1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ct val="100000"/>
              <a:buFont typeface="Times New Roman"/>
              <a:buChar char="-"/>
            </a:pPr>
            <a:r>
              <a:rPr lang="en-US"/>
              <a:t>B1: Cập nhật code của file </a:t>
            </a:r>
            <a:r>
              <a:rPr lang="en-US">
                <a:solidFill>
                  <a:srgbClr val="FF0000"/>
                </a:solidFill>
              </a:rPr>
              <a:t>Controller/PersonController.cs</a:t>
            </a:r>
            <a:r>
              <a:rPr lang="en-US"/>
              <a:t> như sau:</a:t>
            </a:r>
            <a:endParaRPr/>
          </a:p>
          <a:p>
            <a:pPr indent="-342900" lvl="0" marL="342900" rtl="0" algn="l">
              <a:spcBef>
                <a:spcPts val="592"/>
              </a:spcBef>
              <a:spcAft>
                <a:spcPts val="0"/>
              </a:spcAft>
              <a:buClr>
                <a:srgbClr val="002060"/>
              </a:buClr>
              <a:buSzPct val="100000"/>
              <a:buFont typeface="Noto Sans Symbols"/>
              <a:buChar char="✔"/>
            </a:pPr>
            <a:r>
              <a:rPr lang="en-US" sz="3200"/>
              <a:t>Action </a:t>
            </a:r>
            <a:r>
              <a:rPr lang="en-US" sz="3200">
                <a:solidFill>
                  <a:srgbClr val="FF0000"/>
                </a:solidFill>
              </a:rPr>
              <a:t>Edit </a:t>
            </a:r>
            <a:r>
              <a:rPr lang="en-US" sz="3200"/>
              <a:t>(trả về View thực hiện sửa thông tin 1 Person trong CSDL):</a:t>
            </a:r>
            <a:endParaRPr sz="320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52"/>
          <p:cNvSpPr txBox="1"/>
          <p:nvPr>
            <p:ph type="title"/>
          </p:nvPr>
        </p:nvSpPr>
        <p:spPr>
          <a:xfrm>
            <a:off x="0" y="1"/>
            <a:ext cx="12192000" cy="7318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Times New Roman"/>
              <a:buNone/>
            </a:pPr>
            <a:r>
              <a:rPr lang="en-US" sz="4400"/>
              <a:t>Xây dựng chức năng CRUD dữ liệu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62" name="Google Shape;462;p52"/>
          <p:cNvSpPr txBox="1"/>
          <p:nvPr>
            <p:ph idx="1" type="body"/>
          </p:nvPr>
        </p:nvSpPr>
        <p:spPr>
          <a:xfrm>
            <a:off x="0" y="914400"/>
            <a:ext cx="12156688" cy="10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1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ct val="100000"/>
              <a:buFont typeface="Times New Roman"/>
              <a:buChar char="-"/>
            </a:pPr>
            <a:r>
              <a:rPr lang="en-US"/>
              <a:t>B1: Cập nhật code của file </a:t>
            </a:r>
            <a:r>
              <a:rPr lang="en-US">
                <a:solidFill>
                  <a:srgbClr val="FF0000"/>
                </a:solidFill>
              </a:rPr>
              <a:t>Controller/PersonController.cs</a:t>
            </a:r>
            <a:r>
              <a:rPr lang="en-US"/>
              <a:t> như sau:</a:t>
            </a:r>
            <a:endParaRPr/>
          </a:p>
          <a:p>
            <a:pPr indent="-342900" lvl="0" marL="342900" rtl="0" algn="l">
              <a:spcBef>
                <a:spcPts val="592"/>
              </a:spcBef>
              <a:spcAft>
                <a:spcPts val="0"/>
              </a:spcAft>
              <a:buClr>
                <a:srgbClr val="002060"/>
              </a:buClr>
              <a:buSzPct val="100000"/>
              <a:buFont typeface="Noto Sans Symbols"/>
              <a:buChar char="✔"/>
            </a:pPr>
            <a:r>
              <a:rPr lang="en-US" sz="3200"/>
              <a:t>Action </a:t>
            </a:r>
            <a:r>
              <a:rPr lang="en-US" sz="3200">
                <a:solidFill>
                  <a:srgbClr val="FF0000"/>
                </a:solidFill>
              </a:rPr>
              <a:t>Edit </a:t>
            </a:r>
            <a:r>
              <a:rPr lang="en-US" sz="3200"/>
              <a:t>(trả về View thực hiện sửa thông tin 1 Person trong CSDL):</a:t>
            </a:r>
            <a:endParaRPr sz="3200"/>
          </a:p>
        </p:txBody>
      </p:sp>
      <p:pic>
        <p:nvPicPr>
          <p:cNvPr descr="A screenshot of a computer program&#10;&#10;Description automatically generated" id="463" name="Google Shape;463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64376" y="0"/>
            <a:ext cx="6263248" cy="6858000"/>
          </a:xfrm>
          <a:prstGeom prst="rect">
            <a:avLst/>
          </a:prstGeom>
          <a:noFill/>
          <a:ln cap="flat" cmpd="sng" w="9525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53"/>
          <p:cNvSpPr txBox="1"/>
          <p:nvPr>
            <p:ph type="title"/>
          </p:nvPr>
        </p:nvSpPr>
        <p:spPr>
          <a:xfrm>
            <a:off x="0" y="1"/>
            <a:ext cx="12192000" cy="7318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Times New Roman"/>
              <a:buNone/>
            </a:pPr>
            <a:r>
              <a:rPr lang="en-US" sz="4400"/>
              <a:t>Xây dựng chức năng CRUD dữ liệu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69" name="Google Shape;469;p53"/>
          <p:cNvSpPr txBox="1"/>
          <p:nvPr>
            <p:ph idx="1" type="body"/>
          </p:nvPr>
        </p:nvSpPr>
        <p:spPr>
          <a:xfrm>
            <a:off x="0" y="914400"/>
            <a:ext cx="12156688" cy="10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1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ct val="100000"/>
              <a:buFont typeface="Times New Roman"/>
              <a:buChar char="-"/>
            </a:pPr>
            <a:r>
              <a:rPr lang="en-US"/>
              <a:t>B1: Cập nhật code của file </a:t>
            </a:r>
            <a:r>
              <a:rPr lang="en-US">
                <a:solidFill>
                  <a:srgbClr val="FF0000"/>
                </a:solidFill>
              </a:rPr>
              <a:t>Controller/PersonController.cs</a:t>
            </a:r>
            <a:r>
              <a:rPr lang="en-US"/>
              <a:t> như sau:</a:t>
            </a:r>
            <a:endParaRPr/>
          </a:p>
          <a:p>
            <a:pPr indent="-342900" lvl="0" marL="342900" rtl="0" algn="l">
              <a:spcBef>
                <a:spcPts val="592"/>
              </a:spcBef>
              <a:spcAft>
                <a:spcPts val="0"/>
              </a:spcAft>
              <a:buClr>
                <a:srgbClr val="002060"/>
              </a:buClr>
              <a:buSzPct val="100000"/>
              <a:buFont typeface="Noto Sans Symbols"/>
              <a:buChar char="✔"/>
            </a:pPr>
            <a:r>
              <a:rPr lang="en-US" sz="3200"/>
              <a:t>Action </a:t>
            </a:r>
            <a:r>
              <a:rPr lang="en-US" sz="3200">
                <a:solidFill>
                  <a:srgbClr val="FF0000"/>
                </a:solidFill>
              </a:rPr>
              <a:t>Delete </a:t>
            </a:r>
            <a:r>
              <a:rPr lang="en-US" sz="3200"/>
              <a:t>(trả về View thực hiện xoá thông tin 1 Person trong CSDL):</a:t>
            </a:r>
            <a:endParaRPr sz="320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54"/>
          <p:cNvSpPr txBox="1"/>
          <p:nvPr>
            <p:ph type="title"/>
          </p:nvPr>
        </p:nvSpPr>
        <p:spPr>
          <a:xfrm>
            <a:off x="0" y="1"/>
            <a:ext cx="12192000" cy="7318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Times New Roman"/>
              <a:buNone/>
            </a:pPr>
            <a:r>
              <a:rPr lang="en-US" sz="4400"/>
              <a:t>Xây dựng chức năng CRUD dữ liệu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75" name="Google Shape;475;p54"/>
          <p:cNvSpPr txBox="1"/>
          <p:nvPr>
            <p:ph idx="1" type="body"/>
          </p:nvPr>
        </p:nvSpPr>
        <p:spPr>
          <a:xfrm>
            <a:off x="0" y="914400"/>
            <a:ext cx="12156688" cy="10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1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ct val="100000"/>
              <a:buFont typeface="Times New Roman"/>
              <a:buChar char="-"/>
            </a:pPr>
            <a:r>
              <a:rPr lang="en-US"/>
              <a:t>B1: Cập nhật code của file </a:t>
            </a:r>
            <a:r>
              <a:rPr lang="en-US">
                <a:solidFill>
                  <a:srgbClr val="FF0000"/>
                </a:solidFill>
              </a:rPr>
              <a:t>Controller/PersonController.cs</a:t>
            </a:r>
            <a:r>
              <a:rPr lang="en-US"/>
              <a:t> như sau:</a:t>
            </a:r>
            <a:endParaRPr/>
          </a:p>
          <a:p>
            <a:pPr indent="-342900" lvl="0" marL="342900" rtl="0" algn="l">
              <a:spcBef>
                <a:spcPts val="592"/>
              </a:spcBef>
              <a:spcAft>
                <a:spcPts val="0"/>
              </a:spcAft>
              <a:buClr>
                <a:srgbClr val="002060"/>
              </a:buClr>
              <a:buSzPct val="100000"/>
              <a:buFont typeface="Noto Sans Symbols"/>
              <a:buChar char="✔"/>
            </a:pPr>
            <a:r>
              <a:rPr lang="en-US" sz="3200"/>
              <a:t>Action </a:t>
            </a:r>
            <a:r>
              <a:rPr lang="en-US" sz="3200">
                <a:solidFill>
                  <a:srgbClr val="FF0000"/>
                </a:solidFill>
              </a:rPr>
              <a:t>Delete </a:t>
            </a:r>
            <a:r>
              <a:rPr lang="en-US" sz="3200"/>
              <a:t>(trả về View thực hiện xoá thông tin 1 Person trong CSDL):</a:t>
            </a:r>
            <a:endParaRPr sz="3200"/>
          </a:p>
        </p:txBody>
      </p:sp>
      <p:pic>
        <p:nvPicPr>
          <p:cNvPr descr="A screenshot of a computer code&#10;&#10;Description automatically generated" id="476" name="Google Shape;476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39683" y="0"/>
            <a:ext cx="6512633" cy="6858000"/>
          </a:xfrm>
          <a:prstGeom prst="rect">
            <a:avLst/>
          </a:prstGeom>
          <a:noFill/>
          <a:ln cap="flat" cmpd="sng" w="9525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55"/>
          <p:cNvSpPr txBox="1"/>
          <p:nvPr>
            <p:ph type="title"/>
          </p:nvPr>
        </p:nvSpPr>
        <p:spPr>
          <a:xfrm>
            <a:off x="0" y="1"/>
            <a:ext cx="12192000" cy="7318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Times New Roman"/>
              <a:buNone/>
            </a:pPr>
            <a:r>
              <a:rPr lang="en-US" sz="4400"/>
              <a:t>Xây dựng chức năng CRUD dữ liệu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82" name="Google Shape;482;p55"/>
          <p:cNvSpPr txBox="1"/>
          <p:nvPr>
            <p:ph idx="1" type="body"/>
          </p:nvPr>
        </p:nvSpPr>
        <p:spPr>
          <a:xfrm>
            <a:off x="0" y="914400"/>
            <a:ext cx="12156688" cy="10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1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ct val="100000"/>
              <a:buFont typeface="Times New Roman"/>
              <a:buChar char="-"/>
            </a:pPr>
            <a:r>
              <a:rPr lang="en-US"/>
              <a:t>B1: Cập nhật code của file </a:t>
            </a:r>
            <a:r>
              <a:rPr lang="en-US">
                <a:solidFill>
                  <a:srgbClr val="FF0000"/>
                </a:solidFill>
              </a:rPr>
              <a:t>Controller/PersonController.cs</a:t>
            </a:r>
            <a:r>
              <a:rPr lang="en-US"/>
              <a:t> như sau:</a:t>
            </a:r>
            <a:endParaRPr/>
          </a:p>
          <a:p>
            <a:pPr indent="-342900" lvl="0" marL="342900" rtl="0" algn="l">
              <a:spcBef>
                <a:spcPts val="544"/>
              </a:spcBef>
              <a:spcAft>
                <a:spcPts val="0"/>
              </a:spcAft>
              <a:buClr>
                <a:srgbClr val="002060"/>
              </a:buClr>
              <a:buSzPct val="100000"/>
              <a:buFont typeface="Noto Sans Symbols"/>
              <a:buChar char="✔"/>
            </a:pPr>
            <a:r>
              <a:rPr lang="en-US" sz="3200"/>
              <a:t>Phương thức </a:t>
            </a:r>
            <a:r>
              <a:rPr lang="en-US" sz="3200">
                <a:solidFill>
                  <a:srgbClr val="FF0000"/>
                </a:solidFill>
              </a:rPr>
              <a:t>PersonExists </a:t>
            </a:r>
            <a:r>
              <a:rPr lang="en-US" sz="3200"/>
              <a:t>(Kiểm tra xem 1 Person có tồn tài trong CSDL không):</a:t>
            </a:r>
            <a:endParaRPr sz="3200"/>
          </a:p>
        </p:txBody>
      </p:sp>
      <p:pic>
        <p:nvPicPr>
          <p:cNvPr descr="A close-up of a computer code&#10;&#10;Description automatically generated" id="483" name="Google Shape;483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6871" y="2895600"/>
            <a:ext cx="10918257" cy="1511235"/>
          </a:xfrm>
          <a:prstGeom prst="rect">
            <a:avLst/>
          </a:prstGeom>
          <a:noFill/>
          <a:ln cap="flat" cmpd="sng" w="9525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56"/>
          <p:cNvSpPr txBox="1"/>
          <p:nvPr>
            <p:ph type="title"/>
          </p:nvPr>
        </p:nvSpPr>
        <p:spPr>
          <a:xfrm>
            <a:off x="0" y="1"/>
            <a:ext cx="12192000" cy="7318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Times New Roman"/>
              <a:buNone/>
            </a:pPr>
            <a:r>
              <a:rPr lang="en-US" sz="4400"/>
              <a:t>Xây dựng chức năng CRUD dữ liệu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89" name="Google Shape;489;p56"/>
          <p:cNvSpPr txBox="1"/>
          <p:nvPr>
            <p:ph idx="1" type="body"/>
          </p:nvPr>
        </p:nvSpPr>
        <p:spPr>
          <a:xfrm>
            <a:off x="0" y="914400"/>
            <a:ext cx="9144000" cy="10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200"/>
              <a:buFont typeface="Times New Roman"/>
              <a:buChar char="-"/>
            </a:pPr>
            <a:r>
              <a:rPr lang="en-US"/>
              <a:t>B2: Trong thư mục </a:t>
            </a:r>
            <a:r>
              <a:rPr lang="en-US">
                <a:solidFill>
                  <a:srgbClr val="FF0000"/>
                </a:solidFill>
              </a:rPr>
              <a:t>Views/Person </a:t>
            </a:r>
            <a:r>
              <a:rPr lang="en-US"/>
              <a:t>tạo các view như sau (</a:t>
            </a:r>
            <a:r>
              <a:rPr lang="en-US">
                <a:solidFill>
                  <a:srgbClr val="00B050"/>
                </a:solidFill>
              </a:rPr>
              <a:t>Create, Delete, Edit, Index</a:t>
            </a:r>
            <a:r>
              <a:rPr lang="en-US"/>
              <a:t>):</a:t>
            </a:r>
            <a:endParaRPr sz="3200"/>
          </a:p>
        </p:txBody>
      </p:sp>
      <p:pic>
        <p:nvPicPr>
          <p:cNvPr descr="A screenshot of a computer&#10;&#10;Description automatically generated" id="490" name="Google Shape;490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220200" y="791276"/>
            <a:ext cx="2971800" cy="6057900"/>
          </a:xfrm>
          <a:prstGeom prst="rect">
            <a:avLst/>
          </a:prstGeom>
          <a:noFill/>
          <a:ln cap="flat" cmpd="sng" w="9525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57"/>
          <p:cNvSpPr txBox="1"/>
          <p:nvPr>
            <p:ph type="title"/>
          </p:nvPr>
        </p:nvSpPr>
        <p:spPr>
          <a:xfrm>
            <a:off x="0" y="1"/>
            <a:ext cx="12192000" cy="7318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Times New Roman"/>
              <a:buNone/>
            </a:pPr>
            <a:r>
              <a:rPr lang="en-US" sz="4400"/>
              <a:t>Xây dựng chức năng CRUD dữ liệu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96" name="Google Shape;496;p57"/>
          <p:cNvSpPr txBox="1"/>
          <p:nvPr>
            <p:ph idx="1" type="body"/>
          </p:nvPr>
        </p:nvSpPr>
        <p:spPr>
          <a:xfrm>
            <a:off x="0" y="914400"/>
            <a:ext cx="9144000" cy="10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200"/>
              <a:buFont typeface="Noto Sans Symbols"/>
              <a:buChar char="✔"/>
            </a:pPr>
            <a:r>
              <a:rPr lang="en-US" sz="3200"/>
              <a:t>View </a:t>
            </a:r>
            <a:r>
              <a:rPr lang="en-US" sz="3200">
                <a:solidFill>
                  <a:srgbClr val="FF0000"/>
                </a:solidFill>
              </a:rPr>
              <a:t>Create.cshtml</a:t>
            </a:r>
            <a:endParaRPr/>
          </a:p>
        </p:txBody>
      </p:sp>
      <p:pic>
        <p:nvPicPr>
          <p:cNvPr descr="A screenshot of a computer program&#10;&#10;Description automatically generated" id="497" name="Google Shape;497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98720" y="914400"/>
            <a:ext cx="4720844" cy="5943600"/>
          </a:xfrm>
          <a:prstGeom prst="rect">
            <a:avLst/>
          </a:prstGeom>
          <a:noFill/>
          <a:ln cap="flat" cmpd="sng" w="9525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58"/>
          <p:cNvSpPr txBox="1"/>
          <p:nvPr>
            <p:ph type="title"/>
          </p:nvPr>
        </p:nvSpPr>
        <p:spPr>
          <a:xfrm>
            <a:off x="0" y="1"/>
            <a:ext cx="12192000" cy="7318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Times New Roman"/>
              <a:buNone/>
            </a:pPr>
            <a:r>
              <a:rPr lang="en-US" sz="4400"/>
              <a:t>Xây dựng chức năng CRUD dữ liệu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03" name="Google Shape;503;p58"/>
          <p:cNvSpPr txBox="1"/>
          <p:nvPr>
            <p:ph idx="1" type="body"/>
          </p:nvPr>
        </p:nvSpPr>
        <p:spPr>
          <a:xfrm>
            <a:off x="0" y="914400"/>
            <a:ext cx="9144000" cy="10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200"/>
              <a:buFont typeface="Noto Sans Symbols"/>
              <a:buChar char="✔"/>
            </a:pPr>
            <a:r>
              <a:rPr lang="en-US" sz="3200"/>
              <a:t>View </a:t>
            </a:r>
            <a:r>
              <a:rPr lang="en-US" sz="3200">
                <a:solidFill>
                  <a:srgbClr val="FF0000"/>
                </a:solidFill>
              </a:rPr>
              <a:t>Index.cshtml</a:t>
            </a:r>
            <a:endParaRPr/>
          </a:p>
        </p:txBody>
      </p:sp>
      <p:pic>
        <p:nvPicPr>
          <p:cNvPr descr="A screenshot of a computer program&#10;&#10;Description automatically generated" id="504" name="Google Shape;504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35527" y="850495"/>
            <a:ext cx="5008473" cy="6007504"/>
          </a:xfrm>
          <a:prstGeom prst="rect">
            <a:avLst/>
          </a:prstGeom>
          <a:noFill/>
          <a:ln cap="flat" cmpd="sng" w="9525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59"/>
          <p:cNvSpPr txBox="1"/>
          <p:nvPr>
            <p:ph type="title"/>
          </p:nvPr>
        </p:nvSpPr>
        <p:spPr>
          <a:xfrm>
            <a:off x="0" y="1"/>
            <a:ext cx="12192000" cy="7318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Times New Roman"/>
              <a:buNone/>
            </a:pPr>
            <a:r>
              <a:rPr lang="en-US" sz="4400"/>
              <a:t>Xây dựng chức năng CRUD dữ liệu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10" name="Google Shape;510;p59"/>
          <p:cNvSpPr txBox="1"/>
          <p:nvPr>
            <p:ph idx="1" type="body"/>
          </p:nvPr>
        </p:nvSpPr>
        <p:spPr>
          <a:xfrm>
            <a:off x="0" y="914400"/>
            <a:ext cx="9144000" cy="10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200"/>
              <a:buFont typeface="Noto Sans Symbols"/>
              <a:buChar char="✔"/>
            </a:pPr>
            <a:r>
              <a:rPr lang="en-US" sz="3200"/>
              <a:t>View </a:t>
            </a:r>
            <a:r>
              <a:rPr lang="en-US" sz="3200">
                <a:solidFill>
                  <a:srgbClr val="FF0000"/>
                </a:solidFill>
              </a:rPr>
              <a:t>Update.cshtml</a:t>
            </a:r>
            <a:endParaRPr/>
          </a:p>
        </p:txBody>
      </p:sp>
      <p:pic>
        <p:nvPicPr>
          <p:cNvPr descr="A screenshot of a computer program&#10;&#10;Description automatically generated" id="511" name="Google Shape;511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05582" y="914400"/>
            <a:ext cx="5177352" cy="5943600"/>
          </a:xfrm>
          <a:prstGeom prst="rect">
            <a:avLst/>
          </a:prstGeom>
          <a:noFill/>
          <a:ln cap="flat" cmpd="sng" w="9525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6"/>
          <p:cNvSpPr txBox="1"/>
          <p:nvPr>
            <p:ph type="title"/>
          </p:nvPr>
        </p:nvSpPr>
        <p:spPr>
          <a:xfrm>
            <a:off x="0" y="1"/>
            <a:ext cx="12192000" cy="7318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Times New Roman"/>
              <a:buNone/>
            </a:pPr>
            <a:r>
              <a:rPr lang="en-US"/>
              <a:t>HomeController.cs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descr="A screenshot of a computer&#10;&#10;Description automatically generated" id="138" name="Google Shape;138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735472"/>
            <a:ext cx="12192000" cy="6112368"/>
          </a:xfrm>
          <a:prstGeom prst="rect">
            <a:avLst/>
          </a:prstGeom>
          <a:noFill/>
          <a:ln cap="flat" cmpd="sng" w="9525">
            <a:solidFill>
              <a:srgbClr val="BD4B48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60"/>
          <p:cNvSpPr txBox="1"/>
          <p:nvPr>
            <p:ph type="title"/>
          </p:nvPr>
        </p:nvSpPr>
        <p:spPr>
          <a:xfrm>
            <a:off x="0" y="1"/>
            <a:ext cx="12192000" cy="7318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Times New Roman"/>
              <a:buNone/>
            </a:pPr>
            <a:r>
              <a:rPr lang="en-US" sz="4400"/>
              <a:t>Xây dựng chức năng CRUD dữ liệu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17" name="Google Shape;517;p60"/>
          <p:cNvSpPr txBox="1"/>
          <p:nvPr>
            <p:ph idx="1" type="body"/>
          </p:nvPr>
        </p:nvSpPr>
        <p:spPr>
          <a:xfrm>
            <a:off x="0" y="914400"/>
            <a:ext cx="9144000" cy="10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200"/>
              <a:buFont typeface="Noto Sans Symbols"/>
              <a:buChar char="✔"/>
            </a:pPr>
            <a:r>
              <a:rPr lang="en-US" sz="3200"/>
              <a:t>View </a:t>
            </a:r>
            <a:r>
              <a:rPr lang="en-US" sz="3200">
                <a:solidFill>
                  <a:srgbClr val="FF0000"/>
                </a:solidFill>
              </a:rPr>
              <a:t>Delete.cshtml</a:t>
            </a:r>
            <a:endParaRPr/>
          </a:p>
        </p:txBody>
      </p:sp>
      <p:pic>
        <p:nvPicPr>
          <p:cNvPr descr="A screenshot of a computer program&#10;&#10;Description automatically generated" id="518" name="Google Shape;518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74569" y="914400"/>
            <a:ext cx="5487017" cy="5943600"/>
          </a:xfrm>
          <a:prstGeom prst="rect">
            <a:avLst/>
          </a:prstGeom>
          <a:noFill/>
          <a:ln cap="flat" cmpd="sng" w="9525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61"/>
          <p:cNvSpPr txBox="1"/>
          <p:nvPr>
            <p:ph type="title"/>
          </p:nvPr>
        </p:nvSpPr>
        <p:spPr>
          <a:xfrm>
            <a:off x="0" y="1"/>
            <a:ext cx="12192000" cy="7318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Times New Roman"/>
              <a:buNone/>
            </a:pPr>
            <a:r>
              <a:rPr lang="en-US" sz="4400"/>
              <a:t>Xây dựng chức năng CRUD dữ liệu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24" name="Google Shape;524;p61"/>
          <p:cNvSpPr txBox="1"/>
          <p:nvPr>
            <p:ph idx="1" type="body"/>
          </p:nvPr>
        </p:nvSpPr>
        <p:spPr>
          <a:xfrm>
            <a:off x="0" y="914400"/>
            <a:ext cx="12192000" cy="10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200"/>
              <a:buFont typeface="Times New Roman"/>
              <a:buChar char="-"/>
            </a:pPr>
            <a:r>
              <a:rPr lang="en-US"/>
              <a:t>B3: Chạy thực thi chương trình và truy cập vào URL  </a:t>
            </a:r>
            <a:r>
              <a:rPr lang="en-US">
                <a:solidFill>
                  <a:srgbClr val="FF0000"/>
                </a:solidFill>
              </a:rPr>
              <a:t>/Person/Index </a:t>
            </a:r>
            <a:r>
              <a:rPr lang="en-US"/>
              <a:t>để kiểm tra các chức năng CRUD dữ liệu với table Person:</a:t>
            </a:r>
            <a:endParaRPr sz="3200"/>
          </a:p>
        </p:txBody>
      </p:sp>
      <p:pic>
        <p:nvPicPr>
          <p:cNvPr descr="A screenshot of a phone&#10;&#10;Description automatically generated" id="525" name="Google Shape;525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00073" y="3048000"/>
            <a:ext cx="8391853" cy="1390650"/>
          </a:xfrm>
          <a:prstGeom prst="rect">
            <a:avLst/>
          </a:prstGeom>
          <a:noFill/>
          <a:ln cap="flat" cmpd="sng" w="9525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62"/>
          <p:cNvSpPr txBox="1"/>
          <p:nvPr>
            <p:ph type="title"/>
          </p:nvPr>
        </p:nvSpPr>
        <p:spPr>
          <a:xfrm>
            <a:off x="0" y="1"/>
            <a:ext cx="12192000" cy="7318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Times New Roman"/>
              <a:buNone/>
            </a:pPr>
            <a:r>
              <a:rPr lang="en-US" sz="4400"/>
              <a:t>Xây dựng chức năng CRUD dữ liệu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31" name="Google Shape;531;p62"/>
          <p:cNvSpPr txBox="1"/>
          <p:nvPr>
            <p:ph idx="1" type="body"/>
          </p:nvPr>
        </p:nvSpPr>
        <p:spPr>
          <a:xfrm>
            <a:off x="0" y="914400"/>
            <a:ext cx="12192000" cy="10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200"/>
              <a:buFont typeface="Times New Roman"/>
              <a:buChar char="-"/>
            </a:pPr>
            <a:r>
              <a:rPr lang="en-US"/>
              <a:t>View </a:t>
            </a:r>
            <a:r>
              <a:rPr lang="en-US">
                <a:solidFill>
                  <a:srgbClr val="FF0000"/>
                </a:solidFill>
              </a:rPr>
              <a:t>Index</a:t>
            </a:r>
            <a:r>
              <a:rPr lang="en-US"/>
              <a:t>:</a:t>
            </a:r>
            <a:endParaRPr sz="3200"/>
          </a:p>
        </p:txBody>
      </p:sp>
      <p:pic>
        <p:nvPicPr>
          <p:cNvPr descr="A close-up of a white screen&#10;&#10;Description automatically generated" id="532" name="Google Shape;532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2000" y="2163759"/>
            <a:ext cx="10426629" cy="2318405"/>
          </a:xfrm>
          <a:prstGeom prst="rect">
            <a:avLst/>
          </a:prstGeom>
          <a:noFill/>
          <a:ln cap="flat" cmpd="sng" w="9525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63"/>
          <p:cNvSpPr txBox="1"/>
          <p:nvPr>
            <p:ph type="title"/>
          </p:nvPr>
        </p:nvSpPr>
        <p:spPr>
          <a:xfrm>
            <a:off x="0" y="1"/>
            <a:ext cx="12192000" cy="7318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Times New Roman"/>
              <a:buNone/>
            </a:pPr>
            <a:r>
              <a:rPr lang="en-US" sz="4400"/>
              <a:t>Xây dựng chức năng CRUD dữ liệu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38" name="Google Shape;538;p63"/>
          <p:cNvSpPr txBox="1"/>
          <p:nvPr>
            <p:ph idx="1" type="body"/>
          </p:nvPr>
        </p:nvSpPr>
        <p:spPr>
          <a:xfrm>
            <a:off x="0" y="914400"/>
            <a:ext cx="121920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200"/>
              <a:buFont typeface="Times New Roman"/>
              <a:buChar char="-"/>
            </a:pPr>
            <a:r>
              <a:rPr lang="en-US"/>
              <a:t>View </a:t>
            </a:r>
            <a:r>
              <a:rPr lang="en-US">
                <a:solidFill>
                  <a:srgbClr val="FF0000"/>
                </a:solidFill>
              </a:rPr>
              <a:t>Create</a:t>
            </a:r>
            <a:r>
              <a:rPr lang="en-US"/>
              <a:t>:</a:t>
            </a:r>
            <a:endParaRPr sz="3200"/>
          </a:p>
        </p:txBody>
      </p:sp>
      <p:pic>
        <p:nvPicPr>
          <p:cNvPr descr="A screenshot of a computer&#10;&#10;Description automatically generated" id="539" name="Google Shape;539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09900" y="1066800"/>
            <a:ext cx="6172200" cy="5178861"/>
          </a:xfrm>
          <a:prstGeom prst="rect">
            <a:avLst/>
          </a:prstGeom>
          <a:noFill/>
          <a:ln cap="flat" cmpd="sng" w="9525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64"/>
          <p:cNvSpPr txBox="1"/>
          <p:nvPr>
            <p:ph type="title"/>
          </p:nvPr>
        </p:nvSpPr>
        <p:spPr>
          <a:xfrm>
            <a:off x="0" y="1"/>
            <a:ext cx="12192000" cy="7318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Times New Roman"/>
              <a:buNone/>
            </a:pPr>
            <a:r>
              <a:rPr lang="en-US" sz="4400"/>
              <a:t>Xây dựng chức năng CRUD dữ liệu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45" name="Google Shape;545;p64"/>
          <p:cNvSpPr txBox="1"/>
          <p:nvPr>
            <p:ph idx="1" type="body"/>
          </p:nvPr>
        </p:nvSpPr>
        <p:spPr>
          <a:xfrm>
            <a:off x="0" y="914400"/>
            <a:ext cx="12192000" cy="10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200"/>
              <a:buFont typeface="Times New Roman"/>
              <a:buChar char="-"/>
            </a:pPr>
            <a:r>
              <a:rPr lang="en-US"/>
              <a:t>View </a:t>
            </a:r>
            <a:r>
              <a:rPr lang="en-US">
                <a:solidFill>
                  <a:srgbClr val="FF0000"/>
                </a:solidFill>
              </a:rPr>
              <a:t>Index</a:t>
            </a:r>
            <a:r>
              <a:rPr lang="en-US"/>
              <a:t> sau khi thêm dữ liệu thành công:</a:t>
            </a:r>
            <a:endParaRPr sz="3200"/>
          </a:p>
        </p:txBody>
      </p:sp>
      <p:pic>
        <p:nvPicPr>
          <p:cNvPr descr="A screenshot of a computer&#10;&#10;Description automatically generated" id="546" name="Google Shape;546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94080" y="2223916"/>
            <a:ext cx="9603839" cy="2332041"/>
          </a:xfrm>
          <a:prstGeom prst="rect">
            <a:avLst/>
          </a:prstGeom>
          <a:noFill/>
          <a:ln cap="flat" cmpd="sng" w="9525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65"/>
          <p:cNvSpPr txBox="1"/>
          <p:nvPr>
            <p:ph type="title"/>
          </p:nvPr>
        </p:nvSpPr>
        <p:spPr>
          <a:xfrm>
            <a:off x="0" y="1"/>
            <a:ext cx="12192000" cy="7318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Times New Roman"/>
              <a:buNone/>
            </a:pPr>
            <a:r>
              <a:rPr lang="en-US" sz="4400"/>
              <a:t>Xây dựng chức năng CRUD dữ liệu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52" name="Google Shape;552;p65"/>
          <p:cNvSpPr txBox="1"/>
          <p:nvPr>
            <p:ph idx="1" type="body"/>
          </p:nvPr>
        </p:nvSpPr>
        <p:spPr>
          <a:xfrm>
            <a:off x="0" y="914400"/>
            <a:ext cx="121920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200"/>
              <a:buFont typeface="Times New Roman"/>
              <a:buChar char="-"/>
            </a:pPr>
            <a:r>
              <a:rPr lang="en-US"/>
              <a:t>View </a:t>
            </a:r>
            <a:r>
              <a:rPr lang="en-US">
                <a:solidFill>
                  <a:srgbClr val="FF0000"/>
                </a:solidFill>
              </a:rPr>
              <a:t>Edit</a:t>
            </a:r>
            <a:r>
              <a:rPr lang="en-US"/>
              <a:t>:</a:t>
            </a:r>
            <a:endParaRPr sz="3200"/>
          </a:p>
        </p:txBody>
      </p:sp>
      <p:pic>
        <p:nvPicPr>
          <p:cNvPr descr="A screenshot of a computer&#10;&#10;Description automatically generated" id="553" name="Google Shape;553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96794" y="1295400"/>
            <a:ext cx="6701255" cy="4767195"/>
          </a:xfrm>
          <a:prstGeom prst="rect">
            <a:avLst/>
          </a:prstGeom>
          <a:noFill/>
          <a:ln cap="flat" cmpd="sng" w="9525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66"/>
          <p:cNvSpPr txBox="1"/>
          <p:nvPr>
            <p:ph type="title"/>
          </p:nvPr>
        </p:nvSpPr>
        <p:spPr>
          <a:xfrm>
            <a:off x="0" y="1"/>
            <a:ext cx="12192000" cy="7318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Times New Roman"/>
              <a:buNone/>
            </a:pPr>
            <a:r>
              <a:rPr lang="en-US" sz="4400"/>
              <a:t>Xây dựng chức năng CRUD dữ liệu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59" name="Google Shape;559;p66"/>
          <p:cNvSpPr txBox="1"/>
          <p:nvPr>
            <p:ph idx="1" type="body"/>
          </p:nvPr>
        </p:nvSpPr>
        <p:spPr>
          <a:xfrm>
            <a:off x="0" y="914400"/>
            <a:ext cx="121920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200"/>
              <a:buFont typeface="Times New Roman"/>
              <a:buChar char="-"/>
            </a:pPr>
            <a:r>
              <a:rPr lang="en-US"/>
              <a:t>View </a:t>
            </a:r>
            <a:r>
              <a:rPr lang="en-US">
                <a:solidFill>
                  <a:srgbClr val="FF0000"/>
                </a:solidFill>
              </a:rPr>
              <a:t>Delete</a:t>
            </a:r>
            <a:r>
              <a:rPr lang="en-US"/>
              <a:t>:</a:t>
            </a:r>
            <a:endParaRPr sz="3200"/>
          </a:p>
        </p:txBody>
      </p:sp>
      <p:pic>
        <p:nvPicPr>
          <p:cNvPr descr="A screenshot of a computer&#10;&#10;Description automatically generated" id="560" name="Google Shape;560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76500" y="1545657"/>
            <a:ext cx="7239000" cy="4717306"/>
          </a:xfrm>
          <a:prstGeom prst="rect">
            <a:avLst/>
          </a:prstGeom>
          <a:noFill/>
          <a:ln cap="flat" cmpd="sng" w="9525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67"/>
          <p:cNvSpPr txBox="1"/>
          <p:nvPr>
            <p:ph type="title"/>
          </p:nvPr>
        </p:nvSpPr>
        <p:spPr>
          <a:xfrm>
            <a:off x="0" y="1"/>
            <a:ext cx="12192000" cy="7318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Times New Roman"/>
              <a:buNone/>
            </a:pPr>
            <a:r>
              <a:rPr lang="en-US"/>
              <a:t>Bài tập thực hành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66" name="Google Shape;566;p67"/>
          <p:cNvSpPr txBox="1"/>
          <p:nvPr>
            <p:ph idx="1" type="body"/>
          </p:nvPr>
        </p:nvSpPr>
        <p:spPr>
          <a:xfrm>
            <a:off x="0" y="914400"/>
            <a:ext cx="12156688" cy="53641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200"/>
              <a:buFont typeface="Times New Roman"/>
              <a:buChar char="-"/>
            </a:pPr>
            <a:r>
              <a:rPr lang="en-US" sz="3200"/>
              <a:t>Bổ sung thêm 1 thuộc tính cho class Person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rgbClr val="002060"/>
              </a:buClr>
              <a:buSzPts val="3200"/>
              <a:buFont typeface="Times New Roman"/>
              <a:buChar char="-"/>
            </a:pPr>
            <a:r>
              <a:rPr lang="en-US" sz="3200"/>
              <a:t>Add migrations và Update database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rgbClr val="002060"/>
              </a:buClr>
              <a:buSzPts val="3200"/>
              <a:buFont typeface="Times New Roman"/>
              <a:buChar char="-"/>
            </a:pPr>
            <a:r>
              <a:rPr lang="en-US"/>
              <a:t>Chỉnh sửa lại Controller và View sau đó chạy thực thi chương trình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rgbClr val="002060"/>
              </a:buClr>
              <a:buSzPts val="3200"/>
              <a:buFont typeface="Times New Roman"/>
              <a:buChar char="-"/>
            </a:pPr>
            <a:r>
              <a:rPr lang="en-US" sz="3200"/>
              <a:t>Xây dựng Controller và View cho class Employee ở slide </a:t>
            </a:r>
            <a:r>
              <a:rPr lang="en-US" sz="3200" u="sng">
                <a:solidFill>
                  <a:schemeClr val="hlink"/>
                </a:solidFill>
                <a:hlinkClick action="ppaction://hlinksldjump" r:id="rId3"/>
              </a:rPr>
              <a:t>20. THỰC HÀNH</a:t>
            </a:r>
            <a:endParaRPr sz="3200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68"/>
          <p:cNvSpPr txBox="1"/>
          <p:nvPr>
            <p:ph type="title"/>
          </p:nvPr>
        </p:nvSpPr>
        <p:spPr>
          <a:xfrm>
            <a:off x="0" y="1"/>
            <a:ext cx="12192000" cy="7318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Times New Roman"/>
              <a:buNone/>
            </a:pPr>
            <a:r>
              <a:rPr lang="en-US">
                <a:solidFill>
                  <a:schemeClr val="lt1"/>
                </a:solidFill>
              </a:rPr>
              <a:t>8. </a:t>
            </a:r>
            <a:r>
              <a:rPr lang="en-US"/>
              <a:t>SINH CODE TỰ ĐỘNG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72" name="Google Shape;572;p68"/>
          <p:cNvSpPr txBox="1"/>
          <p:nvPr>
            <p:ph idx="1" type="body"/>
          </p:nvPr>
        </p:nvSpPr>
        <p:spPr>
          <a:xfrm>
            <a:off x="0" y="914400"/>
            <a:ext cx="12156688" cy="53641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200"/>
              <a:buFont typeface="Times New Roman"/>
              <a:buChar char="-"/>
            </a:pPr>
            <a:r>
              <a:rPr lang="en-US" sz="3200"/>
              <a:t>Tự động sinh mã nguồn </a:t>
            </a:r>
            <a:r>
              <a:rPr lang="en-US" sz="3200">
                <a:solidFill>
                  <a:srgbClr val="FF0000"/>
                </a:solidFill>
              </a:rPr>
              <a:t>Controller</a:t>
            </a:r>
            <a:r>
              <a:rPr lang="en-US" sz="3200"/>
              <a:t> và </a:t>
            </a:r>
            <a:r>
              <a:rPr lang="en-US" sz="3200">
                <a:solidFill>
                  <a:srgbClr val="FF0000"/>
                </a:solidFill>
              </a:rPr>
              <a:t>View</a:t>
            </a:r>
            <a:r>
              <a:rPr lang="en-US" sz="3200"/>
              <a:t> dựa trên </a:t>
            </a:r>
            <a:r>
              <a:rPr lang="en-US" sz="3200">
                <a:solidFill>
                  <a:srgbClr val="FF0000"/>
                </a:solidFill>
              </a:rPr>
              <a:t>Model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rgbClr val="002060"/>
              </a:buClr>
              <a:buSzPts val="3200"/>
              <a:buFont typeface="Times New Roman"/>
              <a:buChar char="-"/>
            </a:pPr>
            <a:r>
              <a:rPr lang="en-US"/>
              <a:t>Giúp giảm thời gian viết mã.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rgbClr val="002060"/>
              </a:buClr>
              <a:buSzPts val="3200"/>
              <a:buFont typeface="Times New Roman"/>
              <a:buChar char="-"/>
            </a:pPr>
            <a:r>
              <a:rPr lang="en-US" sz="3200"/>
              <a:t>Giúp hạn chế lỗi phát sinh.</a:t>
            </a:r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69"/>
          <p:cNvSpPr txBox="1"/>
          <p:nvPr>
            <p:ph type="title"/>
          </p:nvPr>
        </p:nvSpPr>
        <p:spPr>
          <a:xfrm>
            <a:off x="0" y="1"/>
            <a:ext cx="12192000" cy="7318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Times New Roman"/>
              <a:buNone/>
            </a:pPr>
            <a:r>
              <a:rPr lang="en-US">
                <a:solidFill>
                  <a:schemeClr val="lt1"/>
                </a:solidFill>
              </a:rPr>
              <a:t>8. </a:t>
            </a:r>
            <a:r>
              <a:rPr lang="en-US"/>
              <a:t>SINH CODE TỰ ĐỘNG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78" name="Google Shape;578;p69"/>
          <p:cNvSpPr txBox="1"/>
          <p:nvPr>
            <p:ph idx="1" type="body"/>
          </p:nvPr>
        </p:nvSpPr>
        <p:spPr>
          <a:xfrm>
            <a:off x="0" y="914400"/>
            <a:ext cx="12156688" cy="53641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200"/>
              <a:buNone/>
            </a:pPr>
            <a:r>
              <a:rPr lang="en-US" sz="3200"/>
              <a:t>Lệnh sinh mã tự động:</a:t>
            </a:r>
            <a:endParaRPr/>
          </a:p>
          <a:p>
            <a:pPr indent="0" lvl="0" marL="228600" rtl="0" algn="just">
              <a:spcBef>
                <a:spcPts val="640"/>
              </a:spcBef>
              <a:spcAft>
                <a:spcPts val="0"/>
              </a:spcAft>
              <a:buClr>
                <a:srgbClr val="00B0F0"/>
              </a:buClr>
              <a:buSzPts val="3200"/>
              <a:buNone/>
            </a:pPr>
            <a:r>
              <a:rPr lang="en-US" sz="3200">
                <a:solidFill>
                  <a:srgbClr val="00B0F0"/>
                </a:solidFill>
              </a:rPr>
              <a:t>dotnet aspnet-codegenerator controller -name</a:t>
            </a:r>
            <a:r>
              <a:rPr lang="en-US" sz="3200"/>
              <a:t> </a:t>
            </a:r>
            <a:r>
              <a:rPr lang="en-US" sz="3200">
                <a:solidFill>
                  <a:srgbClr val="FF0000"/>
                </a:solidFill>
              </a:rPr>
              <a:t>Your</a:t>
            </a:r>
            <a:r>
              <a:rPr lang="en-US" sz="3200">
                <a:solidFill>
                  <a:srgbClr val="00B0F0"/>
                </a:solidFill>
              </a:rPr>
              <a:t>Controller -m</a:t>
            </a:r>
            <a:r>
              <a:rPr lang="en-US" sz="3200"/>
              <a:t> </a:t>
            </a:r>
            <a:r>
              <a:rPr lang="en-US" sz="3200">
                <a:solidFill>
                  <a:srgbClr val="FF0000"/>
                </a:solidFill>
              </a:rPr>
              <a:t>YourModel</a:t>
            </a:r>
            <a:r>
              <a:rPr lang="en-US" sz="3200"/>
              <a:t> </a:t>
            </a:r>
            <a:r>
              <a:rPr lang="en-US" sz="3200">
                <a:solidFill>
                  <a:srgbClr val="00B0F0"/>
                </a:solidFill>
              </a:rPr>
              <a:t>-dc </a:t>
            </a:r>
            <a:r>
              <a:rPr lang="en-US" sz="3200">
                <a:solidFill>
                  <a:srgbClr val="FF0000"/>
                </a:solidFill>
              </a:rPr>
              <a:t>YourNamespce</a:t>
            </a:r>
            <a:r>
              <a:rPr lang="en-US">
                <a:solidFill>
                  <a:srgbClr val="FF0000"/>
                </a:solidFill>
              </a:rPr>
              <a:t>.ApplicationDbContext</a:t>
            </a:r>
            <a:r>
              <a:rPr lang="en-US" sz="3200"/>
              <a:t> --</a:t>
            </a:r>
            <a:r>
              <a:rPr lang="en-US" sz="3200">
                <a:solidFill>
                  <a:srgbClr val="00B0F0"/>
                </a:solidFill>
              </a:rPr>
              <a:t>relativeFolderPath Controllers --useDefaultLayout --referenceScriptLibraries --databaseProvider sqlite</a:t>
            </a:r>
            <a:endParaRPr sz="3200">
              <a:solidFill>
                <a:srgbClr val="00B0F0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7"/>
          <p:cNvSpPr txBox="1"/>
          <p:nvPr>
            <p:ph type="title"/>
          </p:nvPr>
        </p:nvSpPr>
        <p:spPr>
          <a:xfrm>
            <a:off x="0" y="1"/>
            <a:ext cx="12192000" cy="7318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Times New Roman"/>
              <a:buNone/>
            </a:pPr>
            <a:r>
              <a:rPr lang="en-US"/>
              <a:t>HomeController.cs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44" name="Google Shape;144;p7"/>
          <p:cNvSpPr txBox="1"/>
          <p:nvPr>
            <p:ph idx="1" type="body"/>
          </p:nvPr>
        </p:nvSpPr>
        <p:spPr>
          <a:xfrm>
            <a:off x="0" y="914400"/>
            <a:ext cx="12156688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200"/>
              <a:buFont typeface="Times New Roman"/>
              <a:buChar char="-"/>
            </a:pPr>
            <a:r>
              <a:rPr lang="en-US"/>
              <a:t>Mặc định khi tạo project sẽ có Home</a:t>
            </a:r>
            <a:r>
              <a:rPr lang="en-US">
                <a:solidFill>
                  <a:srgbClr val="00B050"/>
                </a:solidFill>
              </a:rPr>
              <a:t>Controller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rgbClr val="002060"/>
              </a:buClr>
              <a:buSzPts val="3200"/>
              <a:buFont typeface="Times New Roman"/>
              <a:buChar char="-"/>
            </a:pPr>
            <a:r>
              <a:rPr lang="en-US"/>
              <a:t>Trong controller sẽ chứa các action (ví dụ: Index, Privacy), mỗi action sẽ thực thi một nhiệm vụ cụ thể (trả về các view tương ứng)</a:t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rgbClr val="002060"/>
              </a:buClr>
              <a:buSzPts val="3200"/>
              <a:buFont typeface="Times New Roman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rgbClr val="002060"/>
              </a:buClr>
              <a:buSzPts val="3200"/>
              <a:buNone/>
            </a:pPr>
            <a:r>
              <a:t/>
            </a:r>
            <a:endParaRPr/>
          </a:p>
        </p:txBody>
      </p:sp>
      <p:pic>
        <p:nvPicPr>
          <p:cNvPr descr="A screenshot of a computer code&#10;&#10;Description automatically generated" id="145" name="Google Shape;145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38600" y="2849559"/>
            <a:ext cx="3911600" cy="3060700"/>
          </a:xfrm>
          <a:prstGeom prst="rect">
            <a:avLst/>
          </a:prstGeom>
          <a:noFill/>
          <a:ln cap="flat" cmpd="sng" w="9525">
            <a:solidFill>
              <a:srgbClr val="BD4B48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70"/>
          <p:cNvSpPr txBox="1"/>
          <p:nvPr>
            <p:ph type="title"/>
          </p:nvPr>
        </p:nvSpPr>
        <p:spPr>
          <a:xfrm>
            <a:off x="0" y="1"/>
            <a:ext cx="12192000" cy="7318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Times New Roman"/>
              <a:buNone/>
            </a:pPr>
            <a:r>
              <a:rPr lang="en-US">
                <a:solidFill>
                  <a:schemeClr val="lt1"/>
                </a:solidFill>
              </a:rPr>
              <a:t>8. </a:t>
            </a:r>
            <a:r>
              <a:rPr lang="en-US"/>
              <a:t>SINH CODE TỰ ĐỘNG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84" name="Google Shape;584;p70"/>
          <p:cNvSpPr txBox="1"/>
          <p:nvPr>
            <p:ph idx="1" type="body"/>
          </p:nvPr>
        </p:nvSpPr>
        <p:spPr>
          <a:xfrm>
            <a:off x="0" y="914400"/>
            <a:ext cx="12156688" cy="53641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200"/>
              <a:buNone/>
            </a:pPr>
            <a:r>
              <a:rPr lang="en-US" sz="3200"/>
              <a:t>Trong đó: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rgbClr val="002060"/>
              </a:buClr>
              <a:buSzPts val="3200"/>
              <a:buFont typeface="Times New Roman"/>
              <a:buChar char="-"/>
            </a:pPr>
            <a:r>
              <a:rPr lang="en-US" sz="3200"/>
              <a:t>YourController: là tên controller muốn đặt (ví dụ </a:t>
            </a:r>
            <a:r>
              <a:rPr lang="en-US" sz="3200">
                <a:solidFill>
                  <a:srgbClr val="00B050"/>
                </a:solidFill>
              </a:rPr>
              <a:t>EmployeeController</a:t>
            </a:r>
            <a:r>
              <a:rPr lang="en-US" sz="3200"/>
              <a:t>)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rgbClr val="002060"/>
              </a:buClr>
              <a:buSzPts val="3200"/>
              <a:buFont typeface="Times New Roman"/>
              <a:buChar char="-"/>
            </a:pPr>
            <a:r>
              <a:rPr lang="en-US"/>
              <a:t>YourModel: là tên class trong Model (ví dụ </a:t>
            </a:r>
            <a:r>
              <a:rPr lang="en-US">
                <a:solidFill>
                  <a:srgbClr val="00B050"/>
                </a:solidFill>
              </a:rPr>
              <a:t>Employee</a:t>
            </a:r>
            <a:r>
              <a:rPr lang="en-US"/>
              <a:t>)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rgbClr val="002060"/>
              </a:buClr>
              <a:buSzPts val="3200"/>
              <a:buFont typeface="Times New Roman"/>
              <a:buChar char="-"/>
            </a:pPr>
            <a:r>
              <a:rPr lang="en-US"/>
              <a:t>ApplicationDbContext: là file trong thư mục Data ở slide </a:t>
            </a:r>
            <a:r>
              <a:rPr lang="en-US" u="sng">
                <a:solidFill>
                  <a:schemeClr val="hlink"/>
                </a:solidFill>
                <a:hlinkClick action="ppaction://hlinksldjump" r:id="rId3"/>
              </a:rPr>
              <a:t>41. Cấu hình kết nối và làm việc với CSDL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rgbClr val="002060"/>
              </a:buClr>
              <a:buSzPts val="3200"/>
              <a:buFont typeface="Times New Roman"/>
              <a:buChar char="-"/>
            </a:pPr>
            <a:r>
              <a:rPr lang="en-US"/>
              <a:t>YourNamespace: là tên namespace của file ApplicationDbContext trong project (Ví dụ </a:t>
            </a:r>
            <a:r>
              <a:rPr lang="en-US">
                <a:solidFill>
                  <a:srgbClr val="00B050"/>
                </a:solidFill>
              </a:rPr>
              <a:t>MvcMovie.Data</a:t>
            </a:r>
            <a:r>
              <a:rPr lang="en-US"/>
              <a:t>).</a:t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rgbClr val="002060"/>
              </a:buClr>
              <a:buSzPts val="3200"/>
              <a:buFont typeface="Times New Roman"/>
              <a:buNone/>
            </a:pPr>
            <a:r>
              <a:t/>
            </a:r>
            <a:endParaRPr sz="3200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71"/>
          <p:cNvSpPr txBox="1"/>
          <p:nvPr>
            <p:ph type="title"/>
          </p:nvPr>
        </p:nvSpPr>
        <p:spPr>
          <a:xfrm>
            <a:off x="0" y="1"/>
            <a:ext cx="12192000" cy="7318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Times New Roman"/>
              <a:buNone/>
            </a:pPr>
            <a:r>
              <a:rPr lang="en-US">
                <a:solidFill>
                  <a:schemeClr val="lt1"/>
                </a:solidFill>
              </a:rPr>
              <a:t>8. </a:t>
            </a:r>
            <a:r>
              <a:rPr lang="en-US"/>
              <a:t>SINH CODE TỰ ĐỘNG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90" name="Google Shape;590;p71"/>
          <p:cNvSpPr txBox="1"/>
          <p:nvPr>
            <p:ph idx="1" type="body"/>
          </p:nvPr>
        </p:nvSpPr>
        <p:spPr>
          <a:xfrm>
            <a:off x="0" y="914400"/>
            <a:ext cx="12156688" cy="53641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200"/>
              <a:buNone/>
            </a:pPr>
            <a:r>
              <a:rPr lang="en-US" sz="3200"/>
              <a:t>Ví dụ để sinh code tự động cho clas Employee cần chạy lệnh sau:</a:t>
            </a:r>
            <a:endParaRPr/>
          </a:p>
          <a:p>
            <a:pPr indent="0" lvl="0" marL="228600" rtl="0" algn="just">
              <a:spcBef>
                <a:spcPts val="600"/>
              </a:spcBef>
              <a:spcAft>
                <a:spcPts val="0"/>
              </a:spcAft>
              <a:buClr>
                <a:srgbClr val="00B0F0"/>
              </a:buClr>
              <a:buSzPts val="3000"/>
              <a:buNone/>
            </a:pPr>
            <a:r>
              <a:rPr lang="en-US" sz="3000">
                <a:solidFill>
                  <a:srgbClr val="00B0F0"/>
                </a:solidFill>
              </a:rPr>
              <a:t>dotnet aspnet-codegenerator controller -name</a:t>
            </a:r>
            <a:r>
              <a:rPr lang="en-US" sz="3000"/>
              <a:t> </a:t>
            </a:r>
            <a:r>
              <a:rPr lang="en-US" sz="3000">
                <a:solidFill>
                  <a:srgbClr val="FF0000"/>
                </a:solidFill>
              </a:rPr>
              <a:t>Employee</a:t>
            </a:r>
            <a:r>
              <a:rPr lang="en-US" sz="3000">
                <a:solidFill>
                  <a:srgbClr val="00B0F0"/>
                </a:solidFill>
              </a:rPr>
              <a:t>Controller -m</a:t>
            </a:r>
            <a:r>
              <a:rPr lang="en-US" sz="3000"/>
              <a:t> </a:t>
            </a:r>
            <a:r>
              <a:rPr lang="en-US" sz="3000">
                <a:solidFill>
                  <a:srgbClr val="FF0000"/>
                </a:solidFill>
              </a:rPr>
              <a:t>Employee</a:t>
            </a:r>
            <a:r>
              <a:rPr lang="en-US" sz="3000"/>
              <a:t> </a:t>
            </a:r>
            <a:r>
              <a:rPr lang="en-US" sz="3000">
                <a:solidFill>
                  <a:srgbClr val="00B0F0"/>
                </a:solidFill>
              </a:rPr>
              <a:t>-dc </a:t>
            </a:r>
            <a:r>
              <a:rPr lang="en-US" sz="3000">
                <a:solidFill>
                  <a:srgbClr val="FF0000"/>
                </a:solidFill>
              </a:rPr>
              <a:t>MvcMovie.Data.ApplicationDbContext</a:t>
            </a:r>
            <a:r>
              <a:rPr lang="en-US" sz="3000"/>
              <a:t> --</a:t>
            </a:r>
            <a:r>
              <a:rPr lang="en-US" sz="3000">
                <a:solidFill>
                  <a:srgbClr val="00B0F0"/>
                </a:solidFill>
              </a:rPr>
              <a:t>relativeFolderPath Controllers --useDefaultLayout --referenceScriptLibraries --databaseProvider sqlite</a:t>
            </a:r>
            <a:endParaRPr sz="3000">
              <a:solidFill>
                <a:srgbClr val="00B0F0"/>
              </a:solidFill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72"/>
          <p:cNvSpPr txBox="1"/>
          <p:nvPr>
            <p:ph type="title"/>
          </p:nvPr>
        </p:nvSpPr>
        <p:spPr>
          <a:xfrm>
            <a:off x="0" y="1"/>
            <a:ext cx="12192000" cy="7318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Times New Roman"/>
              <a:buNone/>
            </a:pPr>
            <a:r>
              <a:rPr lang="en-US">
                <a:solidFill>
                  <a:schemeClr val="lt1"/>
                </a:solidFill>
              </a:rPr>
              <a:t>8. </a:t>
            </a:r>
            <a:r>
              <a:rPr lang="en-US"/>
              <a:t>SINH CODE TỰ ĐỘNG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96" name="Google Shape;596;p72"/>
          <p:cNvSpPr txBox="1"/>
          <p:nvPr>
            <p:ph idx="1" type="body"/>
          </p:nvPr>
        </p:nvSpPr>
        <p:spPr>
          <a:xfrm>
            <a:off x="0" y="914400"/>
            <a:ext cx="12156688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200"/>
              <a:buNone/>
            </a:pPr>
            <a:r>
              <a:rPr lang="en-US" sz="3200"/>
              <a:t>Mã được sinh tự động như sau:</a:t>
            </a:r>
            <a:endParaRPr sz="3000">
              <a:solidFill>
                <a:srgbClr val="00B0F0"/>
              </a:solidFill>
            </a:endParaRPr>
          </a:p>
        </p:txBody>
      </p:sp>
      <p:pic>
        <p:nvPicPr>
          <p:cNvPr descr="A screenshot of a computer&#10;&#10;Description automatically generated" id="597" name="Google Shape;597;p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89744" y="914400"/>
            <a:ext cx="4802256" cy="5943600"/>
          </a:xfrm>
          <a:prstGeom prst="rect">
            <a:avLst/>
          </a:prstGeom>
          <a:noFill/>
          <a:ln cap="flat" cmpd="sng" w="9525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73"/>
          <p:cNvSpPr txBox="1"/>
          <p:nvPr>
            <p:ph type="title"/>
          </p:nvPr>
        </p:nvSpPr>
        <p:spPr>
          <a:xfrm>
            <a:off x="0" y="1"/>
            <a:ext cx="12192000" cy="7318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Times New Roman"/>
              <a:buNone/>
            </a:pPr>
            <a:r>
              <a:rPr lang="en-US"/>
              <a:t>Thực hành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03" name="Google Shape;603;p73"/>
          <p:cNvSpPr txBox="1"/>
          <p:nvPr>
            <p:ph idx="1" type="body"/>
          </p:nvPr>
        </p:nvSpPr>
        <p:spPr>
          <a:xfrm>
            <a:off x="0" y="914400"/>
            <a:ext cx="12156688" cy="12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200"/>
              <a:buNone/>
            </a:pPr>
            <a:r>
              <a:rPr lang="en-US" sz="3200"/>
              <a:t>Sinh mã tự động với các class </a:t>
            </a:r>
            <a:r>
              <a:rPr lang="en-US" sz="3200">
                <a:solidFill>
                  <a:srgbClr val="FF0000"/>
                </a:solidFill>
              </a:rPr>
              <a:t>DaiLy</a:t>
            </a:r>
            <a:r>
              <a:rPr lang="en-US" sz="3200"/>
              <a:t>, </a:t>
            </a:r>
            <a:r>
              <a:rPr lang="en-US" sz="3200">
                <a:solidFill>
                  <a:srgbClr val="FF0000"/>
                </a:solidFill>
              </a:rPr>
              <a:t>HeThongPhanPhoi</a:t>
            </a:r>
            <a:r>
              <a:rPr lang="en-US" sz="3200"/>
              <a:t> ở slide </a:t>
            </a:r>
            <a:r>
              <a:rPr lang="en-US" sz="3200" u="sng">
                <a:solidFill>
                  <a:schemeClr val="hlink"/>
                </a:solidFill>
                <a:hlinkClick action="ppaction://hlinksldjump" r:id="rId3"/>
              </a:rPr>
              <a:t>20. THỰC HÀNH</a:t>
            </a:r>
            <a:endParaRPr sz="3200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74"/>
          <p:cNvSpPr txBox="1"/>
          <p:nvPr>
            <p:ph type="title"/>
          </p:nvPr>
        </p:nvSpPr>
        <p:spPr>
          <a:xfrm>
            <a:off x="0" y="1"/>
            <a:ext cx="12192000" cy="7318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Times New Roman"/>
              <a:buNone/>
            </a:pPr>
            <a:r>
              <a:rPr lang="en-US"/>
              <a:t>9</a:t>
            </a:r>
            <a:r>
              <a:rPr lang="en-US">
                <a:solidFill>
                  <a:schemeClr val="lt1"/>
                </a:solidFill>
              </a:rPr>
              <a:t>. </a:t>
            </a:r>
            <a:r>
              <a:rPr lang="en-US"/>
              <a:t>LÀM VIỆC VỚI FILE EXCEL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09" name="Google Shape;609;p74"/>
          <p:cNvSpPr txBox="1"/>
          <p:nvPr>
            <p:ph idx="1" type="body"/>
          </p:nvPr>
        </p:nvSpPr>
        <p:spPr>
          <a:xfrm>
            <a:off x="0" y="914400"/>
            <a:ext cx="12156688" cy="53641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200"/>
              <a:buFont typeface="Times New Roman"/>
              <a:buChar char="-"/>
            </a:pPr>
            <a:r>
              <a:rPr lang="en-US" sz="3200"/>
              <a:t>Cài đặt thư viện EPPlus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rgbClr val="002060"/>
              </a:buClr>
              <a:buSzPts val="3200"/>
              <a:buFont typeface="Times New Roman"/>
              <a:buChar char="-"/>
            </a:pPr>
            <a:r>
              <a:rPr lang="en-US"/>
              <a:t>Xây dựng chức năng đọc dữ liệu từ file Excel và Import vào CSDL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rgbClr val="002060"/>
              </a:buClr>
              <a:buSzPts val="3200"/>
              <a:buFont typeface="Times New Roman"/>
              <a:buChar char="-"/>
            </a:pPr>
            <a:r>
              <a:rPr lang="en-US" sz="3200"/>
              <a:t>Xuất dữ liệu từ CSDL ra file Excel</a:t>
            </a:r>
            <a:endParaRPr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75"/>
          <p:cNvSpPr txBox="1"/>
          <p:nvPr>
            <p:ph type="title"/>
          </p:nvPr>
        </p:nvSpPr>
        <p:spPr>
          <a:xfrm>
            <a:off x="0" y="1"/>
            <a:ext cx="12192000" cy="7318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Times New Roman"/>
              <a:buNone/>
            </a:pPr>
            <a:r>
              <a:rPr lang="en-US"/>
              <a:t>Cài đặt thư viện EPPus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15" name="Google Shape;615;p75"/>
          <p:cNvSpPr txBox="1"/>
          <p:nvPr>
            <p:ph idx="1" type="body"/>
          </p:nvPr>
        </p:nvSpPr>
        <p:spPr>
          <a:xfrm>
            <a:off x="0" y="914400"/>
            <a:ext cx="12156688" cy="8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200"/>
              <a:buFont typeface="Times New Roman"/>
              <a:buChar char="-"/>
            </a:pPr>
            <a:r>
              <a:rPr lang="en-US" sz="3200"/>
              <a:t>Chạy câu lệnh </a:t>
            </a:r>
            <a:r>
              <a:rPr lang="en-US" sz="3200">
                <a:solidFill>
                  <a:srgbClr val="FF0000"/>
                </a:solidFill>
              </a:rPr>
              <a:t>dotnet add package EPPlus </a:t>
            </a:r>
            <a:r>
              <a:rPr lang="en-US" sz="3200"/>
              <a:t>để cài đặt thư viện </a:t>
            </a:r>
            <a:r>
              <a:rPr lang="en-US" sz="3200">
                <a:solidFill>
                  <a:srgbClr val="FF0000"/>
                </a:solidFill>
              </a:rPr>
              <a:t>EPPlus</a:t>
            </a:r>
            <a:r>
              <a:rPr lang="en-US" sz="3200"/>
              <a:t>:</a:t>
            </a:r>
            <a:endParaRPr sz="3200"/>
          </a:p>
        </p:txBody>
      </p:sp>
      <p:pic>
        <p:nvPicPr>
          <p:cNvPr descr="A close-up of words&#10;&#10;Description automatically generated" id="616" name="Google Shape;616;p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81200" y="2286000"/>
            <a:ext cx="7772400" cy="1132481"/>
          </a:xfrm>
          <a:prstGeom prst="rect">
            <a:avLst/>
          </a:prstGeom>
          <a:noFill/>
          <a:ln cap="flat" cmpd="sng" w="9525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17" name="Google Shape;617;p7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8600" y="4754945"/>
            <a:ext cx="11734799" cy="1132481"/>
          </a:xfrm>
          <a:prstGeom prst="rect">
            <a:avLst/>
          </a:prstGeom>
          <a:noFill/>
          <a:ln cap="flat" cmpd="sng" w="9525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18" name="Google Shape;618;p75"/>
          <p:cNvSpPr/>
          <p:nvPr/>
        </p:nvSpPr>
        <p:spPr>
          <a:xfrm>
            <a:off x="5638800" y="3429000"/>
            <a:ext cx="304800" cy="12954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76"/>
          <p:cNvSpPr txBox="1"/>
          <p:nvPr>
            <p:ph type="title"/>
          </p:nvPr>
        </p:nvSpPr>
        <p:spPr>
          <a:xfrm>
            <a:off x="0" y="1"/>
            <a:ext cx="12192000" cy="7318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Times New Roman"/>
              <a:buNone/>
            </a:pPr>
            <a:r>
              <a:rPr lang="en-US"/>
              <a:t>Import dữ liệu từ file Excel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24" name="Google Shape;624;p76"/>
          <p:cNvSpPr txBox="1"/>
          <p:nvPr>
            <p:ph idx="1" type="body"/>
          </p:nvPr>
        </p:nvSpPr>
        <p:spPr>
          <a:xfrm>
            <a:off x="0" y="914400"/>
            <a:ext cx="12156688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200"/>
              <a:buFont typeface="Times New Roman"/>
              <a:buChar char="-"/>
            </a:pPr>
            <a:r>
              <a:rPr lang="en-US" sz="3200"/>
              <a:t>B1: tạo 1 file Excel với nội dung như sau:</a:t>
            </a:r>
            <a:endParaRPr/>
          </a:p>
        </p:txBody>
      </p:sp>
      <p:pic>
        <p:nvPicPr>
          <p:cNvPr descr="A screenshot of a computer&#10;&#10;Description automatically generated" id="625" name="Google Shape;625;p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97388" y="825499"/>
            <a:ext cx="4559300" cy="6032500"/>
          </a:xfrm>
          <a:prstGeom prst="rect">
            <a:avLst/>
          </a:prstGeom>
          <a:noFill/>
          <a:ln cap="flat" cmpd="sng" w="9525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77"/>
          <p:cNvSpPr txBox="1"/>
          <p:nvPr>
            <p:ph type="title"/>
          </p:nvPr>
        </p:nvSpPr>
        <p:spPr>
          <a:xfrm>
            <a:off x="0" y="1"/>
            <a:ext cx="12192000" cy="7318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Times New Roman"/>
              <a:buNone/>
            </a:pPr>
            <a:r>
              <a:rPr lang="en-US"/>
              <a:t>Import dữ liệu từ file Excel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31" name="Google Shape;631;p77"/>
          <p:cNvSpPr txBox="1"/>
          <p:nvPr>
            <p:ph idx="1" type="body"/>
          </p:nvPr>
        </p:nvSpPr>
        <p:spPr>
          <a:xfrm>
            <a:off x="0" y="914400"/>
            <a:ext cx="12156688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200"/>
              <a:buFont typeface="Times New Roman"/>
              <a:buChar char="-"/>
            </a:pPr>
            <a:r>
              <a:rPr lang="en-US" sz="3200"/>
              <a:t>B2: tạo thư mục Uploads/Excels để lưu file:</a:t>
            </a:r>
            <a:endParaRPr/>
          </a:p>
        </p:txBody>
      </p:sp>
      <p:pic>
        <p:nvPicPr>
          <p:cNvPr descr="A screenshot of a computer&#10;&#10;Description automatically generated" id="632" name="Google Shape;632;p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32205" y="914400"/>
            <a:ext cx="3724483" cy="5943600"/>
          </a:xfrm>
          <a:prstGeom prst="rect">
            <a:avLst/>
          </a:prstGeom>
          <a:noFill/>
          <a:ln cap="flat" cmpd="sng" w="9525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78"/>
          <p:cNvSpPr txBox="1"/>
          <p:nvPr>
            <p:ph type="title"/>
          </p:nvPr>
        </p:nvSpPr>
        <p:spPr>
          <a:xfrm>
            <a:off x="0" y="1"/>
            <a:ext cx="12192000" cy="7318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Times New Roman"/>
              <a:buNone/>
            </a:pPr>
            <a:r>
              <a:rPr lang="en-US"/>
              <a:t>Import dữ liệu từ file Excel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38" name="Google Shape;638;p78"/>
          <p:cNvSpPr txBox="1"/>
          <p:nvPr>
            <p:ph idx="1" type="body"/>
          </p:nvPr>
        </p:nvSpPr>
        <p:spPr>
          <a:xfrm>
            <a:off x="0" y="914400"/>
            <a:ext cx="12156688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200"/>
              <a:buFont typeface="Times New Roman"/>
              <a:buChar char="-"/>
            </a:pPr>
            <a:r>
              <a:rPr lang="en-US" sz="3200"/>
              <a:t>B3: Trong </a:t>
            </a:r>
            <a:r>
              <a:rPr lang="en-US" sz="3200">
                <a:solidFill>
                  <a:srgbClr val="FF0000"/>
                </a:solidFill>
              </a:rPr>
              <a:t>PersonController</a:t>
            </a:r>
            <a:r>
              <a:rPr lang="en-US" sz="3200"/>
              <a:t> tạo action </a:t>
            </a:r>
            <a:r>
              <a:rPr lang="en-US" sz="3200">
                <a:solidFill>
                  <a:srgbClr val="FF0000"/>
                </a:solidFill>
              </a:rPr>
              <a:t>Upload</a:t>
            </a:r>
            <a:r>
              <a:rPr lang="en-US" sz="3200"/>
              <a:t> để lưu file lên Server:</a:t>
            </a:r>
            <a:endParaRPr/>
          </a:p>
        </p:txBody>
      </p:sp>
      <p:pic>
        <p:nvPicPr>
          <p:cNvPr id="639" name="Google Shape;639;p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6800" y="1624954"/>
            <a:ext cx="7315200" cy="5122448"/>
          </a:xfrm>
          <a:prstGeom prst="rect">
            <a:avLst/>
          </a:prstGeom>
          <a:noFill/>
          <a:ln cap="flat" cmpd="sng" w="9525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79"/>
          <p:cNvSpPr txBox="1"/>
          <p:nvPr>
            <p:ph type="title"/>
          </p:nvPr>
        </p:nvSpPr>
        <p:spPr>
          <a:xfrm>
            <a:off x="0" y="1"/>
            <a:ext cx="12192000" cy="7318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Times New Roman"/>
              <a:buNone/>
            </a:pPr>
            <a:r>
              <a:rPr lang="en-US"/>
              <a:t>Import dữ liệu từ file Excel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45" name="Google Shape;645;p79"/>
          <p:cNvSpPr txBox="1"/>
          <p:nvPr>
            <p:ph idx="1" type="body"/>
          </p:nvPr>
        </p:nvSpPr>
        <p:spPr>
          <a:xfrm>
            <a:off x="0" y="914400"/>
            <a:ext cx="12156688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200"/>
              <a:buFont typeface="Times New Roman"/>
              <a:buChar char="-"/>
            </a:pPr>
            <a:r>
              <a:rPr lang="en-US" sz="3200"/>
              <a:t>B4: Cập nhật mã nguồn file </a:t>
            </a:r>
            <a:r>
              <a:rPr lang="en-US">
                <a:solidFill>
                  <a:srgbClr val="FF0000"/>
                </a:solidFill>
              </a:rPr>
              <a:t>V</a:t>
            </a:r>
            <a:r>
              <a:rPr lang="en-US" sz="3200">
                <a:solidFill>
                  <a:srgbClr val="FF0000"/>
                </a:solidFill>
              </a:rPr>
              <a:t>iews/Person/Create.cshtml</a:t>
            </a:r>
            <a:r>
              <a:rPr lang="en-US" sz="3200"/>
              <a:t> như sau:</a:t>
            </a:r>
            <a:endParaRPr/>
          </a:p>
        </p:txBody>
      </p:sp>
      <p:pic>
        <p:nvPicPr>
          <p:cNvPr descr="A screenshot of a computer program&#10;&#10;Description automatically generated" id="646" name="Google Shape;646;p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95600" y="1490312"/>
            <a:ext cx="6400800" cy="5367737"/>
          </a:xfrm>
          <a:prstGeom prst="rect">
            <a:avLst/>
          </a:prstGeom>
          <a:noFill/>
          <a:ln cap="flat" cmpd="sng" w="9525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8"/>
          <p:cNvSpPr txBox="1"/>
          <p:nvPr>
            <p:ph type="title"/>
          </p:nvPr>
        </p:nvSpPr>
        <p:spPr>
          <a:xfrm>
            <a:off x="0" y="1"/>
            <a:ext cx="12192000" cy="7318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Times New Roman"/>
              <a:buNone/>
            </a:pPr>
            <a:r>
              <a:rPr lang="en-US"/>
              <a:t>Tạo Controller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51" name="Google Shape;151;p8"/>
          <p:cNvSpPr txBox="1"/>
          <p:nvPr>
            <p:ph idx="1" type="body"/>
          </p:nvPr>
        </p:nvSpPr>
        <p:spPr>
          <a:xfrm>
            <a:off x="0" y="914400"/>
            <a:ext cx="6657975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200"/>
              <a:buFont typeface="Times New Roman"/>
              <a:buChar char="-"/>
            </a:pPr>
            <a:r>
              <a:rPr lang="en-US"/>
              <a:t>Chọn thư mục Controllers, click chuột phải =&gt; New File =&gt; đặt tên file là </a:t>
            </a:r>
            <a:r>
              <a:rPr lang="en-US">
                <a:solidFill>
                  <a:srgbClr val="FF0000"/>
                </a:solidFill>
              </a:rPr>
              <a:t>HelloWorld</a:t>
            </a:r>
            <a:r>
              <a:rPr lang="en-US">
                <a:solidFill>
                  <a:srgbClr val="00B050"/>
                </a:solidFill>
              </a:rPr>
              <a:t>Controller.cs: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rgbClr val="002060"/>
              </a:buClr>
              <a:buSzPts val="3200"/>
              <a:buNone/>
            </a:pPr>
            <a:r>
              <a:t/>
            </a:r>
            <a:endParaRPr/>
          </a:p>
        </p:txBody>
      </p:sp>
      <p:pic>
        <p:nvPicPr>
          <p:cNvPr descr="Contextual menu" id="152" name="Google Shape;152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76959" y="914400"/>
            <a:ext cx="5715041" cy="59334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80"/>
          <p:cNvSpPr txBox="1"/>
          <p:nvPr>
            <p:ph type="title"/>
          </p:nvPr>
        </p:nvSpPr>
        <p:spPr>
          <a:xfrm>
            <a:off x="0" y="1"/>
            <a:ext cx="12192000" cy="7318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Times New Roman"/>
              <a:buNone/>
            </a:pPr>
            <a:r>
              <a:rPr lang="en-US"/>
              <a:t>Import dữ liệu từ file Excel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52" name="Google Shape;652;p80"/>
          <p:cNvSpPr txBox="1"/>
          <p:nvPr>
            <p:ph idx="1" type="body"/>
          </p:nvPr>
        </p:nvSpPr>
        <p:spPr>
          <a:xfrm>
            <a:off x="0" y="914400"/>
            <a:ext cx="12156688" cy="19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200"/>
              <a:buFont typeface="Times New Roman"/>
              <a:buChar char="-"/>
            </a:pPr>
            <a:r>
              <a:rPr lang="en-US" sz="3200"/>
              <a:t>B5: </a:t>
            </a:r>
            <a:r>
              <a:rPr lang="en-US" sz="32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Tạo file </a:t>
            </a:r>
            <a:r>
              <a:rPr lang="en-US" sz="32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Models/Process/ExcelProcess.cs </a:t>
            </a:r>
            <a:r>
              <a:rPr lang="en-US" sz="32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để đọc dữ liệu từ file excel và chuyển sang dạng DataTable: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rgbClr val="002060"/>
              </a:buClr>
              <a:buSzPts val="3200"/>
              <a:buFont typeface="Times New Roman"/>
              <a:buChar char="-"/>
            </a:pPr>
            <a:r>
              <a:rPr lang="en-US" sz="32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Mã nguồn file </a:t>
            </a:r>
            <a:r>
              <a:rPr lang="en-US" sz="32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ExcelProcess.cs</a:t>
            </a:r>
            <a:r>
              <a:rPr lang="en-US" sz="32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tham khảo ở </a:t>
            </a:r>
            <a:r>
              <a:rPr lang="en-US" sz="3200" u="sng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ĐÂY</a:t>
            </a:r>
            <a:endParaRPr sz="3200">
              <a:solidFill>
                <a:srgbClr val="00206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rgbClr val="002060"/>
              </a:buClr>
              <a:buSzPts val="3200"/>
              <a:buNone/>
            </a:pPr>
            <a:r>
              <a:t/>
            </a:r>
            <a:endParaRPr sz="3200">
              <a:solidFill>
                <a:srgbClr val="00206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A screenshot of a computer&#10;&#10;Description automatically generated" id="653" name="Google Shape;653;p8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915400" y="1431454"/>
            <a:ext cx="3276600" cy="5426546"/>
          </a:xfrm>
          <a:prstGeom prst="rect">
            <a:avLst/>
          </a:prstGeom>
          <a:noFill/>
          <a:ln cap="flat" cmpd="sng" w="9525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81"/>
          <p:cNvSpPr txBox="1"/>
          <p:nvPr>
            <p:ph type="title"/>
          </p:nvPr>
        </p:nvSpPr>
        <p:spPr>
          <a:xfrm>
            <a:off x="0" y="1"/>
            <a:ext cx="12192000" cy="7318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Times New Roman"/>
              <a:buNone/>
            </a:pPr>
            <a:r>
              <a:rPr lang="en-US"/>
              <a:t>Import dữ liệu từ file Excel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59" name="Google Shape;659;p81"/>
          <p:cNvSpPr txBox="1"/>
          <p:nvPr>
            <p:ph idx="1" type="body"/>
          </p:nvPr>
        </p:nvSpPr>
        <p:spPr>
          <a:xfrm>
            <a:off x="0" y="914400"/>
            <a:ext cx="12156688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200"/>
              <a:buFont typeface="Times New Roman"/>
              <a:buChar char="-"/>
            </a:pPr>
            <a:r>
              <a:rPr lang="en-US" sz="3200"/>
              <a:t>B6: </a:t>
            </a:r>
            <a:r>
              <a:rPr lang="en-US" sz="32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Khai báo </a:t>
            </a:r>
            <a:r>
              <a:rPr lang="en-US" sz="32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ExcelProcess </a:t>
            </a:r>
            <a:r>
              <a:rPr lang="en-US" sz="32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trong </a:t>
            </a:r>
            <a:r>
              <a:rPr lang="en-US" sz="32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PersonController:</a:t>
            </a:r>
            <a:endParaRPr sz="3200">
              <a:solidFill>
                <a:srgbClr val="00206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rgbClr val="002060"/>
              </a:buClr>
              <a:buSzPts val="3200"/>
              <a:buNone/>
            </a:pPr>
            <a:r>
              <a:t/>
            </a:r>
            <a:endParaRPr sz="3200">
              <a:solidFill>
                <a:srgbClr val="00206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A screenshot of a computer&#10;&#10;Description automatically generated" id="660" name="Google Shape;660;p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38400" y="1600200"/>
            <a:ext cx="7772400" cy="4632556"/>
          </a:xfrm>
          <a:prstGeom prst="rect">
            <a:avLst/>
          </a:prstGeom>
          <a:noFill/>
          <a:ln cap="flat" cmpd="sng" w="9525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82"/>
          <p:cNvSpPr txBox="1"/>
          <p:nvPr>
            <p:ph type="title"/>
          </p:nvPr>
        </p:nvSpPr>
        <p:spPr>
          <a:xfrm>
            <a:off x="0" y="1"/>
            <a:ext cx="12192000" cy="7318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Times New Roman"/>
              <a:buNone/>
            </a:pPr>
            <a:r>
              <a:rPr lang="en-US"/>
              <a:t>Import dữ liệu từ file Excel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66" name="Google Shape;666;p82"/>
          <p:cNvSpPr txBox="1"/>
          <p:nvPr>
            <p:ph idx="1" type="body"/>
          </p:nvPr>
        </p:nvSpPr>
        <p:spPr>
          <a:xfrm>
            <a:off x="0" y="914400"/>
            <a:ext cx="12156688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200"/>
              <a:buFont typeface="Times New Roman"/>
              <a:buChar char="-"/>
            </a:pPr>
            <a:r>
              <a:rPr lang="en-US" sz="3200"/>
              <a:t>B6: </a:t>
            </a:r>
            <a:r>
              <a:rPr lang="en-US" sz="32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Khai báo </a:t>
            </a:r>
            <a:r>
              <a:rPr lang="en-US" sz="32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ExcelProcess </a:t>
            </a:r>
            <a:r>
              <a:rPr lang="en-US" sz="32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trong </a:t>
            </a:r>
            <a:r>
              <a:rPr lang="en-US" sz="32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PersonController:</a:t>
            </a:r>
            <a:endParaRPr sz="3200">
              <a:solidFill>
                <a:srgbClr val="00206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rgbClr val="002060"/>
              </a:buClr>
              <a:buSzPts val="3200"/>
              <a:buNone/>
            </a:pPr>
            <a:r>
              <a:t/>
            </a:r>
            <a:endParaRPr sz="3200">
              <a:solidFill>
                <a:srgbClr val="00206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A screenshot of a computer&#10;&#10;Description automatically generated" id="667" name="Google Shape;667;p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38400" y="1600200"/>
            <a:ext cx="7772400" cy="4632556"/>
          </a:xfrm>
          <a:prstGeom prst="rect">
            <a:avLst/>
          </a:prstGeom>
          <a:noFill/>
          <a:ln cap="flat" cmpd="sng" w="9525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83"/>
          <p:cNvSpPr txBox="1"/>
          <p:nvPr>
            <p:ph type="title"/>
          </p:nvPr>
        </p:nvSpPr>
        <p:spPr>
          <a:xfrm>
            <a:off x="0" y="1"/>
            <a:ext cx="12192000" cy="7318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Times New Roman"/>
              <a:buNone/>
            </a:pPr>
            <a:r>
              <a:rPr lang="en-US"/>
              <a:t>Import dữ liệu từ file Excel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73" name="Google Shape;673;p83"/>
          <p:cNvSpPr txBox="1"/>
          <p:nvPr>
            <p:ph idx="1" type="body"/>
          </p:nvPr>
        </p:nvSpPr>
        <p:spPr>
          <a:xfrm>
            <a:off x="0" y="914400"/>
            <a:ext cx="12156688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200"/>
              <a:buFont typeface="Times New Roman"/>
              <a:buChar char="-"/>
            </a:pPr>
            <a:r>
              <a:rPr lang="en-US" sz="3200"/>
              <a:t>B7: </a:t>
            </a:r>
            <a:r>
              <a:rPr lang="en-US" sz="32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Cập nhật mã nguồn cho file </a:t>
            </a:r>
            <a:r>
              <a:rPr lang="en-US" sz="32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PersonController:</a:t>
            </a:r>
            <a:endParaRPr sz="3200">
              <a:solidFill>
                <a:srgbClr val="00206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rgbClr val="002060"/>
              </a:buClr>
              <a:buSzPts val="3200"/>
              <a:buNone/>
            </a:pPr>
            <a:r>
              <a:t/>
            </a:r>
            <a:endParaRPr sz="3200">
              <a:solidFill>
                <a:srgbClr val="00206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84"/>
          <p:cNvSpPr txBox="1"/>
          <p:nvPr>
            <p:ph type="title"/>
          </p:nvPr>
        </p:nvSpPr>
        <p:spPr>
          <a:xfrm>
            <a:off x="0" y="1"/>
            <a:ext cx="12192000" cy="7318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Times New Roman"/>
              <a:buNone/>
            </a:pPr>
            <a:r>
              <a:rPr lang="en-US"/>
              <a:t>Import dữ liệu từ file Excel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79" name="Google Shape;679;p84"/>
          <p:cNvSpPr txBox="1"/>
          <p:nvPr>
            <p:ph idx="1" type="body"/>
          </p:nvPr>
        </p:nvSpPr>
        <p:spPr>
          <a:xfrm>
            <a:off x="0" y="914400"/>
            <a:ext cx="12156688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200"/>
              <a:buFont typeface="Times New Roman"/>
              <a:buChar char="-"/>
            </a:pPr>
            <a:r>
              <a:rPr lang="en-US" sz="3200"/>
              <a:t>B7: </a:t>
            </a:r>
            <a:r>
              <a:rPr lang="en-US" sz="32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Cập nhật mã nguồn cho file </a:t>
            </a:r>
            <a:r>
              <a:rPr lang="en-US" sz="32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PersonController:</a:t>
            </a:r>
            <a:endParaRPr sz="3200">
              <a:solidFill>
                <a:srgbClr val="00206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rgbClr val="002060"/>
              </a:buClr>
              <a:buSzPts val="3200"/>
              <a:buNone/>
            </a:pPr>
            <a:r>
              <a:t/>
            </a:r>
            <a:endParaRPr sz="3200">
              <a:solidFill>
                <a:srgbClr val="00206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A screenshot of a computer program&#10;&#10;Description automatically generated" id="680" name="Google Shape;680;p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87280" y="134352"/>
            <a:ext cx="9217439" cy="6589295"/>
          </a:xfrm>
          <a:prstGeom prst="rect">
            <a:avLst/>
          </a:prstGeom>
          <a:noFill/>
          <a:ln cap="flat" cmpd="sng" w="9525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p85"/>
          <p:cNvSpPr txBox="1"/>
          <p:nvPr>
            <p:ph type="title"/>
          </p:nvPr>
        </p:nvSpPr>
        <p:spPr>
          <a:xfrm>
            <a:off x="0" y="1"/>
            <a:ext cx="12192000" cy="7318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Times New Roman"/>
              <a:buNone/>
            </a:pPr>
            <a:r>
              <a:rPr lang="en-US"/>
              <a:t>Import dữ liệu từ file Excel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86" name="Google Shape;686;p85"/>
          <p:cNvSpPr txBox="1"/>
          <p:nvPr>
            <p:ph idx="1" type="body"/>
          </p:nvPr>
        </p:nvSpPr>
        <p:spPr>
          <a:xfrm>
            <a:off x="0" y="914400"/>
            <a:ext cx="12156688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200"/>
              <a:buFont typeface="Times New Roman"/>
              <a:buChar char="-"/>
            </a:pPr>
            <a:r>
              <a:rPr lang="en-US" sz="3200"/>
              <a:t>B8: </a:t>
            </a:r>
            <a:r>
              <a:rPr lang="en-US" sz="32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Chạy chương trình sau đó truy câp vào URL </a:t>
            </a:r>
            <a:r>
              <a:rPr lang="en-US" sz="32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/Person/Create</a:t>
            </a:r>
            <a:r>
              <a:rPr lang="en-US" sz="32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chọn file sau đó bấm </a:t>
            </a:r>
            <a:r>
              <a:rPr lang="en-US" sz="32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Upload</a:t>
            </a:r>
            <a:r>
              <a:rPr lang="en-US" sz="32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endParaRPr sz="3200">
              <a:solidFill>
                <a:srgbClr val="00206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rgbClr val="002060"/>
              </a:buClr>
              <a:buSzPts val="3200"/>
              <a:buNone/>
            </a:pPr>
            <a:r>
              <a:t/>
            </a:r>
            <a:endParaRPr sz="3200">
              <a:solidFill>
                <a:srgbClr val="00206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A screenshot of a computer&#10;&#10;Description automatically generated" id="687" name="Google Shape;687;p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07336" y="2057400"/>
            <a:ext cx="6942015" cy="4777740"/>
          </a:xfrm>
          <a:prstGeom prst="rect">
            <a:avLst/>
          </a:prstGeom>
          <a:noFill/>
          <a:ln cap="flat" cmpd="sng" w="9525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86"/>
          <p:cNvSpPr txBox="1"/>
          <p:nvPr>
            <p:ph type="title"/>
          </p:nvPr>
        </p:nvSpPr>
        <p:spPr>
          <a:xfrm>
            <a:off x="0" y="1"/>
            <a:ext cx="12192000" cy="7318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Times New Roman"/>
              <a:buNone/>
            </a:pPr>
            <a:r>
              <a:rPr lang="en-US"/>
              <a:t>Import dữ liệu từ file Excel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93" name="Google Shape;693;p86"/>
          <p:cNvSpPr txBox="1"/>
          <p:nvPr>
            <p:ph idx="1" type="body"/>
          </p:nvPr>
        </p:nvSpPr>
        <p:spPr>
          <a:xfrm>
            <a:off x="0" y="914400"/>
            <a:ext cx="12156688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200"/>
              <a:buFont typeface="Times New Roman"/>
              <a:buChar char="-"/>
            </a:pPr>
            <a:r>
              <a:rPr lang="en-US" sz="3200"/>
              <a:t>B9: </a:t>
            </a:r>
            <a:r>
              <a:rPr lang="en-US" sz="32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Dữ liệu được hiển thị lên view </a:t>
            </a:r>
            <a:r>
              <a:rPr lang="en-US" sz="32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Index</a:t>
            </a:r>
            <a:r>
              <a:rPr lang="en-US" sz="32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endParaRPr sz="3200">
              <a:solidFill>
                <a:srgbClr val="00206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rgbClr val="002060"/>
              </a:buClr>
              <a:buSzPts val="3200"/>
              <a:buNone/>
            </a:pPr>
            <a:r>
              <a:t/>
            </a:r>
            <a:endParaRPr sz="3200">
              <a:solidFill>
                <a:srgbClr val="00206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A screenshot of a phone&#10;&#10;Description automatically generated" id="694" name="Google Shape;694;p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09800" y="1600200"/>
            <a:ext cx="7772400" cy="4407519"/>
          </a:xfrm>
          <a:prstGeom prst="rect">
            <a:avLst/>
          </a:prstGeom>
          <a:noFill/>
          <a:ln cap="flat" cmpd="sng" w="9525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87"/>
          <p:cNvSpPr txBox="1"/>
          <p:nvPr>
            <p:ph type="title"/>
          </p:nvPr>
        </p:nvSpPr>
        <p:spPr>
          <a:xfrm>
            <a:off x="0" y="1"/>
            <a:ext cx="12192000" cy="7318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Times New Roman"/>
              <a:buNone/>
            </a:pPr>
            <a:r>
              <a:rPr lang="en-US"/>
              <a:t>Export dữ liệu ra file Excel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700" name="Google Shape;700;p87"/>
          <p:cNvSpPr txBox="1"/>
          <p:nvPr>
            <p:ph idx="1" type="body"/>
          </p:nvPr>
        </p:nvSpPr>
        <p:spPr>
          <a:xfrm>
            <a:off x="0" y="914400"/>
            <a:ext cx="12156688" cy="7318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200"/>
              <a:buFont typeface="Times New Roman"/>
              <a:buChar char="-"/>
            </a:pPr>
            <a:r>
              <a:rPr lang="en-US" sz="3200"/>
              <a:t>B1: Viết mã cho action </a:t>
            </a:r>
            <a:r>
              <a:rPr lang="en-US" sz="3200">
                <a:solidFill>
                  <a:srgbClr val="FF0000"/>
                </a:solidFill>
              </a:rPr>
              <a:t>Download</a:t>
            </a:r>
            <a:r>
              <a:rPr lang="en-US" sz="3200"/>
              <a:t> trong </a:t>
            </a:r>
            <a:r>
              <a:rPr lang="en-US" sz="3200">
                <a:solidFill>
                  <a:srgbClr val="FF0000"/>
                </a:solidFill>
              </a:rPr>
              <a:t>PersonController</a:t>
            </a:r>
            <a:r>
              <a:rPr lang="en-US" sz="3200"/>
              <a:t>: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rgbClr val="002060"/>
              </a:buClr>
              <a:buSzPts val="3200"/>
              <a:buNone/>
            </a:pPr>
            <a:r>
              <a:t/>
            </a:r>
            <a:endParaRPr sz="3200"/>
          </a:p>
        </p:txBody>
      </p:sp>
      <p:pic>
        <p:nvPicPr>
          <p:cNvPr descr="A screen shot of a computer program&#10;&#10;Description automatically generated" id="701" name="Google Shape;701;p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6185" y="1646240"/>
            <a:ext cx="10199630" cy="4602160"/>
          </a:xfrm>
          <a:prstGeom prst="rect">
            <a:avLst/>
          </a:prstGeom>
          <a:noFill/>
          <a:ln cap="flat" cmpd="sng" w="9525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88"/>
          <p:cNvSpPr txBox="1"/>
          <p:nvPr>
            <p:ph type="title"/>
          </p:nvPr>
        </p:nvSpPr>
        <p:spPr>
          <a:xfrm>
            <a:off x="0" y="1"/>
            <a:ext cx="12192000" cy="7318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Times New Roman"/>
              <a:buNone/>
            </a:pPr>
            <a:r>
              <a:rPr lang="en-US"/>
              <a:t>Export dữ liệu ra file Excel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707" name="Google Shape;707;p88"/>
          <p:cNvSpPr txBox="1"/>
          <p:nvPr>
            <p:ph idx="1" type="body"/>
          </p:nvPr>
        </p:nvSpPr>
        <p:spPr>
          <a:xfrm>
            <a:off x="0" y="914400"/>
            <a:ext cx="12156688" cy="7318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200"/>
              <a:buFont typeface="Times New Roman"/>
              <a:buChar char="-"/>
            </a:pPr>
            <a:r>
              <a:rPr lang="en-US" sz="3200"/>
              <a:t>B2: Bổ sung mã nguồn cho view </a:t>
            </a:r>
            <a:r>
              <a:rPr lang="en-US" sz="3200">
                <a:solidFill>
                  <a:srgbClr val="FF0000"/>
                </a:solidFill>
              </a:rPr>
              <a:t>Index</a:t>
            </a:r>
            <a:r>
              <a:rPr lang="en-US" sz="3200"/>
              <a:t>: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rgbClr val="002060"/>
              </a:buClr>
              <a:buSzPts val="3200"/>
              <a:buNone/>
            </a:pPr>
            <a:r>
              <a:t/>
            </a:r>
            <a:endParaRPr sz="3200"/>
          </a:p>
        </p:txBody>
      </p:sp>
      <p:pic>
        <p:nvPicPr>
          <p:cNvPr descr="A screenshot of a computer program&#10;&#10;Description automatically generated" id="708" name="Google Shape;708;p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86855" y="1639823"/>
            <a:ext cx="8182977" cy="4715978"/>
          </a:xfrm>
          <a:prstGeom prst="rect">
            <a:avLst/>
          </a:prstGeom>
          <a:noFill/>
          <a:ln cap="flat" cmpd="sng" w="9525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89"/>
          <p:cNvSpPr txBox="1"/>
          <p:nvPr>
            <p:ph type="title"/>
          </p:nvPr>
        </p:nvSpPr>
        <p:spPr>
          <a:xfrm>
            <a:off x="0" y="1"/>
            <a:ext cx="12192000" cy="7318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Times New Roman"/>
              <a:buNone/>
            </a:pPr>
            <a:r>
              <a:rPr lang="en-US"/>
              <a:t>Export dữ liệu ra file Excel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714" name="Google Shape;714;p89"/>
          <p:cNvSpPr txBox="1"/>
          <p:nvPr>
            <p:ph idx="1" type="body"/>
          </p:nvPr>
        </p:nvSpPr>
        <p:spPr>
          <a:xfrm>
            <a:off x="0" y="914400"/>
            <a:ext cx="12156688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just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200"/>
              <a:buFont typeface="Times New Roman"/>
              <a:buChar char="-"/>
            </a:pPr>
            <a:r>
              <a:rPr lang="en-US" sz="3200"/>
              <a:t>B3: Chạy chương trình và truy cập vào URL </a:t>
            </a:r>
            <a:r>
              <a:rPr lang="en-US" sz="3200">
                <a:solidFill>
                  <a:srgbClr val="FF0000"/>
                </a:solidFill>
              </a:rPr>
              <a:t>/Person/Index</a:t>
            </a:r>
            <a:r>
              <a:rPr lang="en-US" sz="3200"/>
              <a:t>, sau đó bấm vào nút lệnh </a:t>
            </a:r>
            <a:r>
              <a:rPr lang="en-US" sz="3200">
                <a:solidFill>
                  <a:srgbClr val="FF0000"/>
                </a:solidFill>
              </a:rPr>
              <a:t>Download</a:t>
            </a:r>
            <a:r>
              <a:rPr lang="en-US" sz="3200"/>
              <a:t> để tải về file excel: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rgbClr val="002060"/>
              </a:buClr>
              <a:buSzPts val="3200"/>
              <a:buNone/>
            </a:pPr>
            <a:r>
              <a:t/>
            </a:r>
            <a:endParaRPr sz="3200"/>
          </a:p>
        </p:txBody>
      </p:sp>
      <p:pic>
        <p:nvPicPr>
          <p:cNvPr descr="A screenshot of a phone&#10;&#10;Description automatically generated" id="715" name="Google Shape;715;p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09800" y="2281187"/>
            <a:ext cx="7772400" cy="3025257"/>
          </a:xfrm>
          <a:prstGeom prst="rect">
            <a:avLst/>
          </a:prstGeom>
          <a:noFill/>
          <a:ln cap="flat" cmpd="sng" w="9525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9"/>
          <p:cNvSpPr txBox="1"/>
          <p:nvPr>
            <p:ph type="title"/>
          </p:nvPr>
        </p:nvSpPr>
        <p:spPr>
          <a:xfrm>
            <a:off x="0" y="1"/>
            <a:ext cx="12192000" cy="7318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Times New Roman"/>
              <a:buNone/>
            </a:pPr>
            <a:r>
              <a:rPr lang="en-US"/>
              <a:t>Tạo Controller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58" name="Google Shape;158;p9"/>
          <p:cNvSpPr txBox="1"/>
          <p:nvPr>
            <p:ph idx="1" type="body"/>
          </p:nvPr>
        </p:nvSpPr>
        <p:spPr>
          <a:xfrm>
            <a:off x="0" y="914400"/>
            <a:ext cx="121920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200"/>
              <a:buFont typeface="Times New Roman"/>
              <a:buChar char="-"/>
            </a:pPr>
            <a:r>
              <a:rPr lang="en-US"/>
              <a:t>Sửa lại mã nguồn của file </a:t>
            </a:r>
            <a:r>
              <a:rPr lang="en-US">
                <a:solidFill>
                  <a:srgbClr val="FF0000"/>
                </a:solidFill>
              </a:rPr>
              <a:t>HelloWorld</a:t>
            </a:r>
            <a:r>
              <a:rPr lang="en-US">
                <a:solidFill>
                  <a:srgbClr val="00B050"/>
                </a:solidFill>
              </a:rPr>
              <a:t>Controller.cs </a:t>
            </a:r>
            <a:r>
              <a:rPr lang="en-US"/>
              <a:t>như sau:</a:t>
            </a:r>
            <a:endParaRPr/>
          </a:p>
        </p:txBody>
      </p:sp>
      <p:sp>
        <p:nvSpPr>
          <p:cNvPr id="159" name="Google Shape;159;p9"/>
          <p:cNvSpPr txBox="1"/>
          <p:nvPr/>
        </p:nvSpPr>
        <p:spPr>
          <a:xfrm>
            <a:off x="3733800" y="1523999"/>
            <a:ext cx="4724400" cy="4800601"/>
          </a:xfrm>
          <a:prstGeom prst="rect">
            <a:avLst/>
          </a:prstGeom>
          <a:noFill/>
          <a:ln cap="flat" cmpd="sng" w="9525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rmAutofit fontScale="32500" lnSpcReduction="20000"/>
          </a:bodyPr>
          <a:lstStyle/>
          <a:p>
            <a:pPr indent="0" lvl="1" marL="9525" marR="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ct val="100000"/>
              <a:buFont typeface="Arial"/>
              <a:buNone/>
            </a:pPr>
            <a:r>
              <a:rPr b="0" i="0" lang="en-US" sz="5000" u="none" cap="none" strike="noStrike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using Microsoft.AspNetCore.Mvc;</a:t>
            </a:r>
            <a:endParaRPr/>
          </a:p>
          <a:p>
            <a:pPr indent="0" lvl="1" marL="9525" marR="0" rtl="0" algn="l">
              <a:spcBef>
                <a:spcPts val="325"/>
              </a:spcBef>
              <a:spcAft>
                <a:spcPts val="0"/>
              </a:spcAft>
              <a:buClr>
                <a:srgbClr val="002060"/>
              </a:buClr>
              <a:buSzPct val="100000"/>
              <a:buFont typeface="Arial"/>
              <a:buNone/>
            </a:pPr>
            <a:r>
              <a:rPr b="0" i="0" lang="en-US" sz="5000" u="none" cap="none" strike="noStrike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using System.Text.Encodings.Web;</a:t>
            </a:r>
            <a:endParaRPr/>
          </a:p>
          <a:p>
            <a:pPr indent="0" lvl="1" marL="9525" marR="0" rtl="0" algn="l">
              <a:spcBef>
                <a:spcPts val="325"/>
              </a:spcBef>
              <a:spcAft>
                <a:spcPts val="0"/>
              </a:spcAft>
              <a:buClr>
                <a:srgbClr val="002060"/>
              </a:buClr>
              <a:buSzPct val="100000"/>
              <a:buFont typeface="Arial"/>
              <a:buNone/>
            </a:pPr>
            <a:r>
              <a:rPr b="0" i="0" lang="en-US" sz="5000" u="none" cap="none" strike="noStrike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namespace MvcMovie.Controllers</a:t>
            </a:r>
            <a:endParaRPr b="0" i="0" sz="5000" u="none" cap="none" strike="noStrike">
              <a:solidFill>
                <a:srgbClr val="00206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1" marL="9525" marR="0" rtl="0" algn="l">
              <a:spcBef>
                <a:spcPts val="325"/>
              </a:spcBef>
              <a:spcAft>
                <a:spcPts val="0"/>
              </a:spcAft>
              <a:buClr>
                <a:srgbClr val="002060"/>
              </a:buClr>
              <a:buSzPct val="100000"/>
              <a:buFont typeface="Arial"/>
              <a:buNone/>
            </a:pPr>
            <a:r>
              <a:rPr b="0" i="0" lang="en-US" sz="5000" u="none" cap="none" strike="noStrike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{</a:t>
            </a:r>
            <a:endParaRPr/>
          </a:p>
          <a:p>
            <a:pPr indent="0" lvl="1" marL="9525" marR="0" rtl="0" algn="l">
              <a:spcBef>
                <a:spcPts val="325"/>
              </a:spcBef>
              <a:spcAft>
                <a:spcPts val="0"/>
              </a:spcAft>
              <a:buClr>
                <a:srgbClr val="002060"/>
              </a:buClr>
              <a:buSzPct val="100000"/>
              <a:buFont typeface="Arial"/>
              <a:buNone/>
            </a:pPr>
            <a:r>
              <a:rPr b="0" i="0" lang="en-US" sz="5000" u="none" cap="none" strike="noStrike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public class HelloWorldController : Controller</a:t>
            </a:r>
            <a:endParaRPr/>
          </a:p>
          <a:p>
            <a:pPr indent="0" lvl="1" marL="9525" marR="0" rtl="0" algn="l">
              <a:spcBef>
                <a:spcPts val="325"/>
              </a:spcBef>
              <a:spcAft>
                <a:spcPts val="0"/>
              </a:spcAft>
              <a:buClr>
                <a:srgbClr val="002060"/>
              </a:buClr>
              <a:buSzPct val="100000"/>
              <a:buFont typeface="Arial"/>
              <a:buNone/>
            </a:pPr>
            <a:r>
              <a:rPr b="0" i="0" lang="en-US" sz="5000" u="none" cap="none" strike="noStrike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{ </a:t>
            </a:r>
            <a:endParaRPr/>
          </a:p>
          <a:p>
            <a:pPr indent="0" lvl="1" marL="9525" marR="0" rtl="0" algn="l">
              <a:spcBef>
                <a:spcPts val="325"/>
              </a:spcBef>
              <a:spcAft>
                <a:spcPts val="0"/>
              </a:spcAft>
              <a:buClr>
                <a:srgbClr val="002060"/>
              </a:buClr>
              <a:buSzPct val="100000"/>
              <a:buFont typeface="Arial"/>
              <a:buNone/>
            </a:pPr>
            <a:r>
              <a:rPr b="0" i="0" lang="en-US" sz="5000" u="none" cap="none" strike="noStrike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// GET: /HelloWorld/</a:t>
            </a:r>
            <a:endParaRPr/>
          </a:p>
          <a:p>
            <a:pPr indent="0" lvl="1" marL="9525" marR="0" rtl="0" algn="l">
              <a:spcBef>
                <a:spcPts val="325"/>
              </a:spcBef>
              <a:spcAft>
                <a:spcPts val="0"/>
              </a:spcAft>
              <a:buClr>
                <a:srgbClr val="002060"/>
              </a:buClr>
              <a:buSzPct val="100000"/>
              <a:buFont typeface="Arial"/>
              <a:buNone/>
            </a:pPr>
            <a:r>
              <a:rPr b="0" i="0" lang="en-US" sz="5000" u="none" cap="none" strike="noStrike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public string Index()</a:t>
            </a:r>
            <a:endParaRPr/>
          </a:p>
          <a:p>
            <a:pPr indent="0" lvl="1" marL="9525" marR="0" rtl="0" algn="l">
              <a:spcBef>
                <a:spcPts val="325"/>
              </a:spcBef>
              <a:spcAft>
                <a:spcPts val="0"/>
              </a:spcAft>
              <a:buClr>
                <a:srgbClr val="002060"/>
              </a:buClr>
              <a:buSzPct val="100000"/>
              <a:buFont typeface="Arial"/>
              <a:buNone/>
            </a:pPr>
            <a:r>
              <a:rPr b="0" i="0" lang="en-US" sz="5000" u="none" cap="none" strike="noStrike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{</a:t>
            </a:r>
            <a:endParaRPr/>
          </a:p>
          <a:p>
            <a:pPr indent="0" lvl="1" marL="9525" marR="0" rtl="0" algn="l">
              <a:spcBef>
                <a:spcPts val="325"/>
              </a:spcBef>
              <a:spcAft>
                <a:spcPts val="0"/>
              </a:spcAft>
              <a:buClr>
                <a:srgbClr val="002060"/>
              </a:buClr>
              <a:buSzPct val="100000"/>
              <a:buFont typeface="Arial"/>
              <a:buNone/>
            </a:pPr>
            <a:r>
              <a:rPr b="0" i="0" lang="en-US" sz="5000" u="none" cap="none" strike="noStrike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return "</a:t>
            </a:r>
            <a:r>
              <a:rPr b="0" i="0" lang="en-US" sz="50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This is my default action...</a:t>
            </a:r>
            <a:r>
              <a:rPr b="0" i="0" lang="en-US" sz="5000" u="none" cap="none" strike="noStrike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";</a:t>
            </a:r>
            <a:endParaRPr/>
          </a:p>
          <a:p>
            <a:pPr indent="0" lvl="1" marL="9525" marR="0" rtl="0" algn="l">
              <a:spcBef>
                <a:spcPts val="325"/>
              </a:spcBef>
              <a:spcAft>
                <a:spcPts val="0"/>
              </a:spcAft>
              <a:buClr>
                <a:srgbClr val="002060"/>
              </a:buClr>
              <a:buSzPct val="100000"/>
              <a:buFont typeface="Arial"/>
              <a:buNone/>
            </a:pPr>
            <a:r>
              <a:rPr b="0" i="0" lang="en-US" sz="5000" u="none" cap="none" strike="noStrike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} </a:t>
            </a:r>
            <a:endParaRPr/>
          </a:p>
          <a:p>
            <a:pPr indent="0" lvl="1" marL="9525" marR="0" rtl="0" algn="l">
              <a:spcBef>
                <a:spcPts val="325"/>
              </a:spcBef>
              <a:spcAft>
                <a:spcPts val="0"/>
              </a:spcAft>
              <a:buClr>
                <a:srgbClr val="002060"/>
              </a:buClr>
              <a:buSzPct val="100000"/>
              <a:buFont typeface="Arial"/>
              <a:buNone/>
            </a:pPr>
            <a:r>
              <a:rPr b="0" i="0" lang="en-US" sz="5000" u="none" cap="none" strike="noStrike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// GET: /HelloWorld/Welcome/ </a:t>
            </a:r>
            <a:endParaRPr/>
          </a:p>
          <a:p>
            <a:pPr indent="0" lvl="1" marL="9525" marR="0" rtl="0" algn="l">
              <a:spcBef>
                <a:spcPts val="325"/>
              </a:spcBef>
              <a:spcAft>
                <a:spcPts val="0"/>
              </a:spcAft>
              <a:buClr>
                <a:srgbClr val="002060"/>
              </a:buClr>
              <a:buSzPct val="100000"/>
              <a:buFont typeface="Arial"/>
              <a:buNone/>
            </a:pPr>
            <a:r>
              <a:t/>
            </a:r>
            <a:endParaRPr b="0" i="0" sz="5000" u="none" cap="none" strike="noStrike">
              <a:solidFill>
                <a:srgbClr val="00206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1" marL="9525" marR="0" rtl="0" algn="l">
              <a:spcBef>
                <a:spcPts val="325"/>
              </a:spcBef>
              <a:spcAft>
                <a:spcPts val="0"/>
              </a:spcAft>
              <a:buClr>
                <a:srgbClr val="002060"/>
              </a:buClr>
              <a:buSzPct val="100000"/>
              <a:buFont typeface="Arial"/>
              <a:buNone/>
            </a:pPr>
            <a:r>
              <a:rPr b="0" i="0" lang="en-US" sz="5000" u="none" cap="none" strike="noStrike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public string Welcome()</a:t>
            </a:r>
            <a:endParaRPr/>
          </a:p>
          <a:p>
            <a:pPr indent="0" lvl="1" marL="9525" marR="0" rtl="0" algn="l">
              <a:spcBef>
                <a:spcPts val="325"/>
              </a:spcBef>
              <a:spcAft>
                <a:spcPts val="0"/>
              </a:spcAft>
              <a:buClr>
                <a:srgbClr val="002060"/>
              </a:buClr>
              <a:buSzPct val="100000"/>
              <a:buFont typeface="Arial"/>
              <a:buNone/>
            </a:pPr>
            <a:r>
              <a:rPr b="0" i="0" lang="en-US" sz="5000" u="none" cap="none" strike="noStrike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{</a:t>
            </a:r>
            <a:endParaRPr/>
          </a:p>
          <a:p>
            <a:pPr indent="0" lvl="1" marL="9525" marR="0" rtl="0" algn="l">
              <a:spcBef>
                <a:spcPts val="325"/>
              </a:spcBef>
              <a:spcAft>
                <a:spcPts val="0"/>
              </a:spcAft>
              <a:buClr>
                <a:srgbClr val="002060"/>
              </a:buClr>
              <a:buSzPct val="100000"/>
              <a:buFont typeface="Arial"/>
              <a:buNone/>
            </a:pPr>
            <a:r>
              <a:rPr b="0" i="0" lang="en-US" sz="5000" u="none" cap="none" strike="noStrike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return "</a:t>
            </a:r>
            <a:r>
              <a:rPr b="0" i="0" lang="en-US" sz="50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This is the Welcome action method...</a:t>
            </a:r>
            <a:r>
              <a:rPr b="0" i="0" lang="en-US" sz="5000" u="none" cap="none" strike="noStrike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";</a:t>
            </a:r>
            <a:endParaRPr/>
          </a:p>
          <a:p>
            <a:pPr indent="0" lvl="1" marL="9525" marR="0" rtl="0" algn="l">
              <a:spcBef>
                <a:spcPts val="325"/>
              </a:spcBef>
              <a:spcAft>
                <a:spcPts val="0"/>
              </a:spcAft>
              <a:buClr>
                <a:srgbClr val="002060"/>
              </a:buClr>
              <a:buSzPct val="100000"/>
              <a:buFont typeface="Arial"/>
              <a:buNone/>
            </a:pPr>
            <a:r>
              <a:rPr b="0" i="0" lang="en-US" sz="5000" u="none" cap="none" strike="noStrike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}</a:t>
            </a:r>
            <a:endParaRPr/>
          </a:p>
          <a:p>
            <a:pPr indent="0" lvl="1" marL="9525" marR="0" rtl="0" algn="l">
              <a:spcBef>
                <a:spcPts val="325"/>
              </a:spcBef>
              <a:spcAft>
                <a:spcPts val="0"/>
              </a:spcAft>
              <a:buClr>
                <a:srgbClr val="002060"/>
              </a:buClr>
              <a:buSzPct val="100000"/>
              <a:buFont typeface="Arial"/>
              <a:buNone/>
            </a:pPr>
            <a:r>
              <a:rPr b="0" i="0" lang="en-US" sz="5000" u="none" cap="none" strike="noStrike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}</a:t>
            </a:r>
            <a:endParaRPr/>
          </a:p>
          <a:p>
            <a:pPr indent="0" lvl="1" marL="9525" marR="0" rtl="0" algn="l">
              <a:spcBef>
                <a:spcPts val="325"/>
              </a:spcBef>
              <a:spcAft>
                <a:spcPts val="0"/>
              </a:spcAft>
              <a:buClr>
                <a:srgbClr val="002060"/>
              </a:buClr>
              <a:buSzPct val="100000"/>
              <a:buFont typeface="Arial"/>
              <a:buNone/>
            </a:pPr>
            <a:r>
              <a:rPr b="0" i="0" lang="en-US" sz="5000" u="none" cap="none" strike="noStrike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}</a:t>
            </a:r>
            <a:endParaRPr b="0" i="0" sz="5000" u="none" cap="none" strike="noStrike">
              <a:solidFill>
                <a:srgbClr val="00206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90"/>
          <p:cNvSpPr txBox="1"/>
          <p:nvPr>
            <p:ph type="title"/>
          </p:nvPr>
        </p:nvSpPr>
        <p:spPr>
          <a:xfrm>
            <a:off x="0" y="1"/>
            <a:ext cx="12192000" cy="7318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Times New Roman"/>
              <a:buNone/>
            </a:pPr>
            <a:r>
              <a:rPr lang="en-US"/>
              <a:t>Export dữ liệu ra file Excel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descr="A screenshot of a computer&#10;&#10;Description automatically generated" id="721" name="Google Shape;721;p9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312" y="2590800"/>
            <a:ext cx="5247305" cy="1752600"/>
          </a:xfrm>
          <a:prstGeom prst="rect">
            <a:avLst/>
          </a:prstGeom>
          <a:noFill/>
          <a:ln cap="flat" cmpd="sng" w="9525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A screenshot of a computer&#10;&#10;Description automatically generated" id="722" name="Google Shape;722;p9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80720" y="761999"/>
            <a:ext cx="4311280" cy="6096000"/>
          </a:xfrm>
          <a:prstGeom prst="rect">
            <a:avLst/>
          </a:prstGeom>
          <a:noFill/>
          <a:ln cap="flat" cmpd="sng" w="9525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23" name="Google Shape;723;p90"/>
          <p:cNvSpPr/>
          <p:nvPr/>
        </p:nvSpPr>
        <p:spPr>
          <a:xfrm>
            <a:off x="5282616" y="3429000"/>
            <a:ext cx="2598103" cy="18256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91"/>
          <p:cNvSpPr txBox="1"/>
          <p:nvPr>
            <p:ph type="title"/>
          </p:nvPr>
        </p:nvSpPr>
        <p:spPr>
          <a:xfrm>
            <a:off x="0" y="1"/>
            <a:ext cx="12192000" cy="7318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Times New Roman"/>
              <a:buNone/>
            </a:pPr>
            <a:r>
              <a:rPr lang="en-US"/>
              <a:t>Export dữ liệu ra file Excel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729" name="Google Shape;729;p91"/>
          <p:cNvSpPr txBox="1"/>
          <p:nvPr>
            <p:ph idx="1" type="body"/>
          </p:nvPr>
        </p:nvSpPr>
        <p:spPr>
          <a:xfrm>
            <a:off x="0" y="914400"/>
            <a:ext cx="12156688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just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200"/>
              <a:buFont typeface="Times New Roman"/>
              <a:buChar char="-"/>
            </a:pPr>
            <a:r>
              <a:rPr lang="en-US"/>
              <a:t>Tham khảo thêm tài liệu hướng dẫn chi tiết làm việc với file Excel tại </a:t>
            </a:r>
            <a:r>
              <a:rPr lang="en-US" sz="3200" u="sng">
                <a:solidFill>
                  <a:schemeClr val="hlink"/>
                </a:solidFill>
                <a:hlinkClick r:id="rId3"/>
              </a:rPr>
              <a:t>ĐÂY</a:t>
            </a:r>
            <a:endParaRPr sz="3200"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92"/>
          <p:cNvSpPr txBox="1"/>
          <p:nvPr>
            <p:ph type="title"/>
          </p:nvPr>
        </p:nvSpPr>
        <p:spPr>
          <a:xfrm>
            <a:off x="0" y="1"/>
            <a:ext cx="12192000" cy="7318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Times New Roman"/>
              <a:buNone/>
            </a:pPr>
            <a:r>
              <a:rPr lang="en-US">
                <a:solidFill>
                  <a:schemeClr val="lt1"/>
                </a:solidFill>
              </a:rPr>
              <a:t>10. </a:t>
            </a:r>
            <a:r>
              <a:rPr lang="en-US"/>
              <a:t>PHÂN TRANG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735" name="Google Shape;735;p92"/>
          <p:cNvSpPr txBox="1"/>
          <p:nvPr>
            <p:ph idx="1" type="body"/>
          </p:nvPr>
        </p:nvSpPr>
        <p:spPr>
          <a:xfrm>
            <a:off x="0" y="914400"/>
            <a:ext cx="12156688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just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200"/>
              <a:buFont typeface="Times New Roman"/>
              <a:buChar char="-"/>
            </a:pPr>
            <a:r>
              <a:rPr lang="en-US" sz="3200"/>
              <a:t>B1: Chạy lệnh </a:t>
            </a:r>
            <a:r>
              <a:rPr lang="en-US" sz="3200">
                <a:solidFill>
                  <a:srgbClr val="FF0000"/>
                </a:solidFill>
              </a:rPr>
              <a:t>dotnet add package X.PagedList.Mvc</a:t>
            </a:r>
            <a:r>
              <a:rPr lang="en-US">
                <a:solidFill>
                  <a:srgbClr val="FF0000"/>
                </a:solidFill>
              </a:rPr>
              <a:t>.Core</a:t>
            </a:r>
            <a:r>
              <a:rPr lang="en-US"/>
              <a:t> để c</a:t>
            </a:r>
            <a:r>
              <a:rPr lang="en-US" sz="3200"/>
              <a:t>ài đặt package </a:t>
            </a:r>
            <a:r>
              <a:rPr lang="en-US" sz="3200">
                <a:solidFill>
                  <a:srgbClr val="FF0000"/>
                </a:solidFill>
              </a:rPr>
              <a:t>X.PagedList.Mvc</a:t>
            </a:r>
            <a:r>
              <a:rPr lang="en-US">
                <a:solidFill>
                  <a:srgbClr val="FF0000"/>
                </a:solidFill>
              </a:rPr>
              <a:t>.Core</a:t>
            </a:r>
            <a:r>
              <a:rPr lang="en-US" sz="3200"/>
              <a:t>:</a:t>
            </a:r>
            <a:endParaRPr/>
          </a:p>
        </p:txBody>
      </p:sp>
      <p:pic>
        <p:nvPicPr>
          <p:cNvPr descr="A screenshot of a phone&#10;&#10;Description automatically generated" id="736" name="Google Shape;736;p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52577" y="3200400"/>
            <a:ext cx="9686845" cy="1403350"/>
          </a:xfrm>
          <a:prstGeom prst="rect">
            <a:avLst/>
          </a:prstGeom>
          <a:noFill/>
          <a:ln cap="flat" cmpd="sng" w="9525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93"/>
          <p:cNvSpPr txBox="1"/>
          <p:nvPr>
            <p:ph type="title"/>
          </p:nvPr>
        </p:nvSpPr>
        <p:spPr>
          <a:xfrm>
            <a:off x="0" y="1"/>
            <a:ext cx="12192000" cy="7318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Times New Roman"/>
              <a:buNone/>
            </a:pPr>
            <a:r>
              <a:rPr lang="en-US">
                <a:solidFill>
                  <a:schemeClr val="lt1"/>
                </a:solidFill>
              </a:rPr>
              <a:t>10. </a:t>
            </a:r>
            <a:r>
              <a:rPr lang="en-US"/>
              <a:t>PHÂN TRANG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742" name="Google Shape;742;p93"/>
          <p:cNvSpPr txBox="1"/>
          <p:nvPr>
            <p:ph idx="1" type="body"/>
          </p:nvPr>
        </p:nvSpPr>
        <p:spPr>
          <a:xfrm>
            <a:off x="0" y="914400"/>
            <a:ext cx="12156688" cy="53641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200"/>
              <a:buFont typeface="Times New Roman"/>
              <a:buChar char="-"/>
            </a:pPr>
            <a:r>
              <a:rPr lang="en-US" sz="3200"/>
              <a:t>B2: Cập nhật mã nguồn của </a:t>
            </a:r>
            <a:r>
              <a:rPr lang="en-US" sz="3200">
                <a:solidFill>
                  <a:srgbClr val="FF0000"/>
                </a:solidFill>
              </a:rPr>
              <a:t>PersonController</a:t>
            </a:r>
            <a:r>
              <a:rPr lang="en-US" sz="3200"/>
              <a:t>:</a:t>
            </a:r>
            <a:endParaRPr sz="3200"/>
          </a:p>
        </p:txBody>
      </p:sp>
      <p:pic>
        <p:nvPicPr>
          <p:cNvPr descr="A screenshot of a computer&#10;&#10;Description automatically generated" id="743" name="Google Shape;743;p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92144" y="1600200"/>
            <a:ext cx="7772400" cy="5163482"/>
          </a:xfrm>
          <a:prstGeom prst="rect">
            <a:avLst/>
          </a:prstGeom>
          <a:noFill/>
          <a:ln cap="flat" cmpd="sng" w="9525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94"/>
          <p:cNvSpPr txBox="1"/>
          <p:nvPr>
            <p:ph type="title"/>
          </p:nvPr>
        </p:nvSpPr>
        <p:spPr>
          <a:xfrm>
            <a:off x="0" y="1"/>
            <a:ext cx="12192000" cy="7318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Times New Roman"/>
              <a:buNone/>
            </a:pPr>
            <a:r>
              <a:rPr lang="en-US">
                <a:solidFill>
                  <a:schemeClr val="lt1"/>
                </a:solidFill>
              </a:rPr>
              <a:t>10. </a:t>
            </a:r>
            <a:r>
              <a:rPr lang="en-US"/>
              <a:t>PHÂN TRANG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749" name="Google Shape;749;p94"/>
          <p:cNvSpPr txBox="1"/>
          <p:nvPr>
            <p:ph idx="1" type="body"/>
          </p:nvPr>
        </p:nvSpPr>
        <p:spPr>
          <a:xfrm>
            <a:off x="0" y="914400"/>
            <a:ext cx="12156688" cy="8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200"/>
              <a:buFont typeface="Times New Roman"/>
              <a:buChar char="-"/>
            </a:pPr>
            <a:r>
              <a:rPr lang="en-US" sz="3200"/>
              <a:t>B3: Cập nhật mã nguồn của </a:t>
            </a:r>
            <a:r>
              <a:rPr lang="en-US"/>
              <a:t>v</a:t>
            </a:r>
            <a:r>
              <a:rPr lang="en-US" sz="3200"/>
              <a:t>iew </a:t>
            </a:r>
            <a:r>
              <a:rPr lang="en-US" sz="3200">
                <a:solidFill>
                  <a:srgbClr val="FF0000"/>
                </a:solidFill>
              </a:rPr>
              <a:t>Index</a:t>
            </a:r>
            <a:r>
              <a:rPr lang="en-US" sz="3200"/>
              <a:t>:</a:t>
            </a:r>
            <a:endParaRPr sz="3200"/>
          </a:p>
        </p:txBody>
      </p:sp>
      <p:pic>
        <p:nvPicPr>
          <p:cNvPr descr="A screenshot of a computer&#10;&#10;Description automatically generated" id="750" name="Google Shape;750;p9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92400" y="2254250"/>
            <a:ext cx="6807200" cy="2349500"/>
          </a:xfrm>
          <a:prstGeom prst="rect">
            <a:avLst/>
          </a:prstGeom>
          <a:noFill/>
          <a:ln cap="flat" cmpd="sng" w="9525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95"/>
          <p:cNvSpPr txBox="1"/>
          <p:nvPr>
            <p:ph type="title"/>
          </p:nvPr>
        </p:nvSpPr>
        <p:spPr>
          <a:xfrm>
            <a:off x="0" y="1"/>
            <a:ext cx="12192000" cy="7318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Times New Roman"/>
              <a:buNone/>
            </a:pPr>
            <a:r>
              <a:rPr lang="en-US">
                <a:solidFill>
                  <a:schemeClr val="lt1"/>
                </a:solidFill>
              </a:rPr>
              <a:t>10. </a:t>
            </a:r>
            <a:r>
              <a:rPr lang="en-US"/>
              <a:t>PHÂN TRANG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756" name="Google Shape;756;p95"/>
          <p:cNvSpPr txBox="1"/>
          <p:nvPr>
            <p:ph idx="1" type="body"/>
          </p:nvPr>
        </p:nvSpPr>
        <p:spPr>
          <a:xfrm>
            <a:off x="0" y="914400"/>
            <a:ext cx="12156688" cy="53641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200"/>
              <a:buFont typeface="Times New Roman"/>
              <a:buChar char="-"/>
            </a:pPr>
            <a:r>
              <a:rPr lang="en-US" sz="3200"/>
              <a:t>B3: Cập nhật mã nguồn của </a:t>
            </a:r>
            <a:r>
              <a:rPr lang="en-US"/>
              <a:t>v</a:t>
            </a:r>
            <a:r>
              <a:rPr lang="en-US" sz="3200"/>
              <a:t>iew </a:t>
            </a:r>
            <a:r>
              <a:rPr lang="en-US" sz="3200">
                <a:solidFill>
                  <a:srgbClr val="FF0000"/>
                </a:solidFill>
              </a:rPr>
              <a:t>Index</a:t>
            </a:r>
            <a:r>
              <a:rPr lang="en-US" sz="3200"/>
              <a:t> (tiếp):</a:t>
            </a:r>
            <a:endParaRPr/>
          </a:p>
          <a:p>
            <a:pPr indent="0" lvl="0" marL="0" rtl="0" algn="l">
              <a:spcBef>
                <a:spcPts val="440"/>
              </a:spcBef>
              <a:spcAft>
                <a:spcPts val="0"/>
              </a:spcAft>
              <a:buClr>
                <a:srgbClr val="AF00DB"/>
              </a:buClr>
              <a:buSzPts val="2200"/>
              <a:buNone/>
            </a:pPr>
            <a:r>
              <a:rPr b="0" lang="en-US" sz="2200">
                <a:solidFill>
                  <a:srgbClr val="AF00DB"/>
                </a:solidFill>
              </a:rPr>
              <a:t>@</a:t>
            </a:r>
            <a:r>
              <a:rPr b="0" lang="en-US" sz="2200">
                <a:solidFill>
                  <a:srgbClr val="001080"/>
                </a:solidFill>
              </a:rPr>
              <a:t>Html</a:t>
            </a:r>
            <a:r>
              <a:rPr b="0" lang="en-US" sz="2200">
                <a:solidFill>
                  <a:srgbClr val="000000"/>
                </a:solidFill>
              </a:rPr>
              <a:t>.</a:t>
            </a:r>
            <a:r>
              <a:rPr b="0" lang="en-US" sz="2200">
                <a:solidFill>
                  <a:srgbClr val="795E26"/>
                </a:solidFill>
              </a:rPr>
              <a:t>PagedListPager</a:t>
            </a:r>
            <a:r>
              <a:rPr b="0" lang="en-US" sz="2200">
                <a:solidFill>
                  <a:srgbClr val="222222"/>
                </a:solidFill>
              </a:rPr>
              <a:t>((</a:t>
            </a:r>
            <a:r>
              <a:rPr b="0" lang="en-US" sz="2200">
                <a:solidFill>
                  <a:srgbClr val="267F99"/>
                </a:solidFill>
              </a:rPr>
              <a:t>IPagedList</a:t>
            </a:r>
            <a:r>
              <a:rPr b="0" lang="en-US" sz="2200">
                <a:solidFill>
                  <a:srgbClr val="222222"/>
                </a:solidFill>
              </a:rPr>
              <a:t>)</a:t>
            </a:r>
            <a:r>
              <a:rPr b="0" lang="en-US" sz="2200">
                <a:solidFill>
                  <a:srgbClr val="000000"/>
                </a:solidFill>
              </a:rPr>
              <a:t> </a:t>
            </a:r>
            <a:r>
              <a:rPr b="0" lang="en-US" sz="2200">
                <a:solidFill>
                  <a:srgbClr val="001080"/>
                </a:solidFill>
              </a:rPr>
              <a:t>Model</a:t>
            </a:r>
            <a:r>
              <a:rPr b="0" lang="en-US" sz="2200">
                <a:solidFill>
                  <a:srgbClr val="222222"/>
                </a:solidFill>
              </a:rPr>
              <a:t>,</a:t>
            </a:r>
            <a:r>
              <a:rPr b="0" lang="en-US" sz="2200">
                <a:solidFill>
                  <a:srgbClr val="000000"/>
                </a:solidFill>
              </a:rPr>
              <a:t> </a:t>
            </a:r>
            <a:r>
              <a:rPr b="0" lang="en-US" sz="2200">
                <a:solidFill>
                  <a:srgbClr val="001080"/>
                </a:solidFill>
              </a:rPr>
              <a:t>page</a:t>
            </a:r>
            <a:r>
              <a:rPr b="0" lang="en-US" sz="2200">
                <a:solidFill>
                  <a:srgbClr val="000000"/>
                </a:solidFill>
              </a:rPr>
              <a:t> =&gt; </a:t>
            </a:r>
            <a:r>
              <a:rPr b="0" lang="en-US" sz="2200">
                <a:solidFill>
                  <a:srgbClr val="001080"/>
                </a:solidFill>
              </a:rPr>
              <a:t>Url</a:t>
            </a:r>
            <a:r>
              <a:rPr b="0" lang="en-US" sz="2200">
                <a:solidFill>
                  <a:srgbClr val="000000"/>
                </a:solidFill>
              </a:rPr>
              <a:t>.</a:t>
            </a:r>
            <a:r>
              <a:rPr b="0" lang="en-US" sz="2200">
                <a:solidFill>
                  <a:srgbClr val="001080"/>
                </a:solidFill>
              </a:rPr>
              <a:t>Action</a:t>
            </a:r>
            <a:r>
              <a:rPr b="0" lang="en-US" sz="2200">
                <a:solidFill>
                  <a:srgbClr val="000000"/>
                </a:solidFill>
              </a:rPr>
              <a:t>("</a:t>
            </a:r>
            <a:r>
              <a:rPr b="0" lang="en-US" sz="2200">
                <a:solidFill>
                  <a:srgbClr val="001080"/>
                </a:solidFill>
              </a:rPr>
              <a:t>Index</a:t>
            </a:r>
            <a:r>
              <a:rPr b="0" lang="en-US" sz="2200">
                <a:solidFill>
                  <a:srgbClr val="000000"/>
                </a:solidFill>
              </a:rPr>
              <a:t>"</a:t>
            </a:r>
            <a:r>
              <a:rPr b="0" lang="en-US" sz="2200">
                <a:solidFill>
                  <a:srgbClr val="222222"/>
                </a:solidFill>
              </a:rPr>
              <a:t>,</a:t>
            </a:r>
            <a:r>
              <a:rPr b="0" lang="en-US" sz="2200">
                <a:solidFill>
                  <a:srgbClr val="000000"/>
                </a:solidFill>
              </a:rPr>
              <a:t> </a:t>
            </a:r>
            <a:r>
              <a:rPr b="0" lang="en-US" sz="2200">
                <a:solidFill>
                  <a:srgbClr val="001080"/>
                </a:solidFill>
              </a:rPr>
              <a:t>new</a:t>
            </a:r>
            <a:r>
              <a:rPr b="0" lang="en-US" sz="2200">
                <a:solidFill>
                  <a:srgbClr val="000000"/>
                </a:solidFill>
              </a:rPr>
              <a:t> {</a:t>
            </a:r>
            <a:r>
              <a:rPr b="0" lang="en-US" sz="2200">
                <a:solidFill>
                  <a:srgbClr val="001080"/>
                </a:solidFill>
              </a:rPr>
              <a:t>page</a:t>
            </a:r>
            <a:r>
              <a:rPr b="0" lang="en-US" sz="2200">
                <a:solidFill>
                  <a:srgbClr val="000000"/>
                </a:solidFill>
              </a:rPr>
              <a:t> = </a:t>
            </a:r>
            <a:r>
              <a:rPr b="0" lang="en-US" sz="2200">
                <a:solidFill>
                  <a:srgbClr val="001080"/>
                </a:solidFill>
              </a:rPr>
              <a:t>page</a:t>
            </a:r>
            <a:r>
              <a:rPr b="0" lang="en-US" sz="2200">
                <a:solidFill>
                  <a:srgbClr val="000000"/>
                </a:solidFill>
              </a:rPr>
              <a:t>}</a:t>
            </a:r>
            <a:r>
              <a:rPr b="0" lang="en-US" sz="2200">
                <a:solidFill>
                  <a:srgbClr val="222222"/>
                </a:solidFill>
              </a:rPr>
              <a:t>)</a:t>
            </a:r>
            <a:r>
              <a:rPr b="0" lang="en-US" sz="2200">
                <a:solidFill>
                  <a:srgbClr val="000000"/>
                </a:solidFill>
              </a:rPr>
              <a:t>, new X.PagedList.</a:t>
            </a:r>
            <a:r>
              <a:rPr lang="en-US" sz="2200">
                <a:solidFill>
                  <a:srgbClr val="000000"/>
                </a:solidFill>
              </a:rPr>
              <a:t>Mvc</a:t>
            </a:r>
            <a:r>
              <a:rPr b="0" lang="en-US" sz="2200">
                <a:solidFill>
                  <a:srgbClr val="000000"/>
                </a:solidFill>
              </a:rPr>
              <a:t>.</a:t>
            </a:r>
            <a:r>
              <a:rPr lang="en-US" sz="2200">
                <a:solidFill>
                  <a:srgbClr val="000000"/>
                </a:solidFill>
              </a:rPr>
              <a:t>Core</a:t>
            </a:r>
            <a:r>
              <a:rPr b="0" lang="en-US" sz="2200">
                <a:solidFill>
                  <a:srgbClr val="000000"/>
                </a:solidFill>
              </a:rPr>
              <a:t>.PagedListRenderOptions { LiElementClasses = new string[] {"page-item"}, PageClasses = new string[] { "page-link" }})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rgbClr val="002060"/>
              </a:buClr>
              <a:buSzPts val="3200"/>
              <a:buNone/>
            </a:pPr>
            <a:r>
              <a:t/>
            </a:r>
            <a:endParaRPr sz="3200"/>
          </a:p>
        </p:txBody>
      </p:sp>
      <p:pic>
        <p:nvPicPr>
          <p:cNvPr descr="A screenshot of a computer&#10;&#10;Description automatically generated" id="757" name="Google Shape;757;p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38916" y="3429000"/>
            <a:ext cx="9314167" cy="2112745"/>
          </a:xfrm>
          <a:prstGeom prst="rect">
            <a:avLst/>
          </a:prstGeom>
          <a:noFill/>
          <a:ln cap="flat" cmpd="sng" w="9525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96"/>
          <p:cNvSpPr txBox="1"/>
          <p:nvPr>
            <p:ph type="title"/>
          </p:nvPr>
        </p:nvSpPr>
        <p:spPr>
          <a:xfrm>
            <a:off x="0" y="1"/>
            <a:ext cx="12192000" cy="7318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Times New Roman"/>
              <a:buNone/>
            </a:pPr>
            <a:r>
              <a:rPr lang="en-US">
                <a:solidFill>
                  <a:schemeClr val="lt1"/>
                </a:solidFill>
              </a:rPr>
              <a:t>10. </a:t>
            </a:r>
            <a:r>
              <a:rPr lang="en-US"/>
              <a:t>PHÂN TRANG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763" name="Google Shape;763;p96"/>
          <p:cNvSpPr txBox="1"/>
          <p:nvPr>
            <p:ph idx="1" type="body"/>
          </p:nvPr>
        </p:nvSpPr>
        <p:spPr>
          <a:xfrm>
            <a:off x="0" y="914400"/>
            <a:ext cx="12156688" cy="7318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200"/>
              <a:buFont typeface="Times New Roman"/>
              <a:buChar char="-"/>
            </a:pPr>
            <a:r>
              <a:rPr lang="en-US" sz="3200"/>
              <a:t>B4: Chạy chương trình, truy cập vào URL </a:t>
            </a:r>
            <a:r>
              <a:rPr lang="en-US" sz="3200">
                <a:solidFill>
                  <a:srgbClr val="FF0000"/>
                </a:solidFill>
              </a:rPr>
              <a:t>/Person/Index</a:t>
            </a:r>
            <a:r>
              <a:rPr lang="en-US" sz="3200"/>
              <a:t>:</a:t>
            </a:r>
            <a:endParaRPr sz="3200"/>
          </a:p>
        </p:txBody>
      </p:sp>
      <p:pic>
        <p:nvPicPr>
          <p:cNvPr descr="A screenshot of a computer&#10;&#10;Description automatically generated" id="764" name="Google Shape;764;p9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92144" y="1828800"/>
            <a:ext cx="7772400" cy="3845415"/>
          </a:xfrm>
          <a:prstGeom prst="rect">
            <a:avLst/>
          </a:prstGeom>
          <a:noFill/>
          <a:ln cap="flat" cmpd="sng" w="9525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p97"/>
          <p:cNvSpPr txBox="1"/>
          <p:nvPr>
            <p:ph type="title"/>
          </p:nvPr>
        </p:nvSpPr>
        <p:spPr>
          <a:xfrm>
            <a:off x="0" y="1"/>
            <a:ext cx="12192000" cy="7318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Times New Roman"/>
              <a:buNone/>
            </a:pPr>
            <a:r>
              <a:rPr lang="en-US">
                <a:solidFill>
                  <a:schemeClr val="lt1"/>
                </a:solidFill>
              </a:rPr>
              <a:t>10. </a:t>
            </a:r>
            <a:r>
              <a:rPr lang="en-US"/>
              <a:t>PHÂN TRANG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770" name="Google Shape;770;p97"/>
          <p:cNvSpPr txBox="1"/>
          <p:nvPr>
            <p:ph idx="1" type="body"/>
          </p:nvPr>
        </p:nvSpPr>
        <p:spPr>
          <a:xfrm>
            <a:off x="0" y="914400"/>
            <a:ext cx="12156688" cy="53641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200"/>
              <a:buFont typeface="Times New Roman"/>
              <a:buChar char="-"/>
            </a:pPr>
            <a:r>
              <a:rPr lang="en-US" sz="3200"/>
              <a:t>B5: Cập nhật mã nguồn của </a:t>
            </a:r>
            <a:r>
              <a:rPr lang="en-US" sz="3200">
                <a:solidFill>
                  <a:srgbClr val="FF0000"/>
                </a:solidFill>
              </a:rPr>
              <a:t>PersonController</a:t>
            </a:r>
            <a:r>
              <a:rPr lang="en-US" sz="3200"/>
              <a:t>:</a:t>
            </a:r>
            <a:endParaRPr sz="3200"/>
          </a:p>
        </p:txBody>
      </p:sp>
      <p:pic>
        <p:nvPicPr>
          <p:cNvPr descr="A screenshot of a computer program&#10;&#10;Description automatically generated" id="771" name="Google Shape;771;p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64988" y="1676400"/>
            <a:ext cx="8862024" cy="4602166"/>
          </a:xfrm>
          <a:prstGeom prst="rect">
            <a:avLst/>
          </a:prstGeom>
          <a:noFill/>
          <a:ln cap="flat" cmpd="sng" w="9525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p98"/>
          <p:cNvSpPr txBox="1"/>
          <p:nvPr>
            <p:ph type="title"/>
          </p:nvPr>
        </p:nvSpPr>
        <p:spPr>
          <a:xfrm>
            <a:off x="0" y="1"/>
            <a:ext cx="12192000" cy="7318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Times New Roman"/>
              <a:buNone/>
            </a:pPr>
            <a:r>
              <a:rPr lang="en-US">
                <a:solidFill>
                  <a:schemeClr val="lt1"/>
                </a:solidFill>
              </a:rPr>
              <a:t>10. </a:t>
            </a:r>
            <a:r>
              <a:rPr lang="en-US"/>
              <a:t>PHÂN TRANG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777" name="Google Shape;777;p98"/>
          <p:cNvSpPr txBox="1"/>
          <p:nvPr>
            <p:ph idx="1" type="body"/>
          </p:nvPr>
        </p:nvSpPr>
        <p:spPr>
          <a:xfrm>
            <a:off x="0" y="838200"/>
            <a:ext cx="12156688" cy="8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200"/>
              <a:buFont typeface="Times New Roman"/>
              <a:buChar char="-"/>
            </a:pPr>
            <a:r>
              <a:rPr lang="en-US" sz="3200"/>
              <a:t>B6: Cập nhật mã nguồn của </a:t>
            </a:r>
            <a:r>
              <a:rPr lang="en-US"/>
              <a:t>v</a:t>
            </a:r>
            <a:r>
              <a:rPr lang="en-US" sz="3200"/>
              <a:t>iew </a:t>
            </a:r>
            <a:r>
              <a:rPr lang="en-US" sz="3200">
                <a:solidFill>
                  <a:srgbClr val="FF0000"/>
                </a:solidFill>
              </a:rPr>
              <a:t>Index</a:t>
            </a:r>
            <a:r>
              <a:rPr lang="en-US" sz="3200"/>
              <a:t>:</a:t>
            </a:r>
            <a:endParaRPr sz="3200"/>
          </a:p>
        </p:txBody>
      </p:sp>
      <p:pic>
        <p:nvPicPr>
          <p:cNvPr descr="A screenshot of a computer&#10;&#10;Description automatically generated" id="778" name="Google Shape;778;p9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81200" y="1462421"/>
            <a:ext cx="9220200" cy="5395578"/>
          </a:xfrm>
          <a:prstGeom prst="rect">
            <a:avLst/>
          </a:prstGeom>
          <a:noFill/>
          <a:ln cap="flat" cmpd="sng" w="9525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2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p99"/>
          <p:cNvSpPr txBox="1"/>
          <p:nvPr>
            <p:ph type="title"/>
          </p:nvPr>
        </p:nvSpPr>
        <p:spPr>
          <a:xfrm>
            <a:off x="0" y="1"/>
            <a:ext cx="12192000" cy="7318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Times New Roman"/>
              <a:buNone/>
            </a:pPr>
            <a:r>
              <a:rPr lang="en-US">
                <a:solidFill>
                  <a:schemeClr val="lt1"/>
                </a:solidFill>
              </a:rPr>
              <a:t>10. </a:t>
            </a:r>
            <a:r>
              <a:rPr lang="en-US"/>
              <a:t>PHÂN TRANG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784" name="Google Shape;784;p99"/>
          <p:cNvSpPr txBox="1"/>
          <p:nvPr>
            <p:ph idx="1" type="body"/>
          </p:nvPr>
        </p:nvSpPr>
        <p:spPr>
          <a:xfrm>
            <a:off x="0" y="914400"/>
            <a:ext cx="12156688" cy="7318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200"/>
              <a:buFont typeface="Times New Roman"/>
              <a:buChar char="-"/>
            </a:pPr>
            <a:r>
              <a:rPr lang="en-US" sz="3200"/>
              <a:t>B7: Chạy chương trình, truy cập vào URL </a:t>
            </a:r>
            <a:r>
              <a:rPr lang="en-US" sz="3200">
                <a:solidFill>
                  <a:srgbClr val="FF0000"/>
                </a:solidFill>
              </a:rPr>
              <a:t>/Person/Index</a:t>
            </a:r>
            <a:r>
              <a:rPr lang="en-US" sz="3200"/>
              <a:t>:</a:t>
            </a:r>
            <a:endParaRPr sz="3200"/>
          </a:p>
        </p:txBody>
      </p:sp>
      <p:pic>
        <p:nvPicPr>
          <p:cNvPr descr="A screenshot of a phone&#10;&#10;Description automatically generated" id="785" name="Google Shape;785;p9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48047" y="2133600"/>
            <a:ext cx="10295906" cy="3586214"/>
          </a:xfrm>
          <a:prstGeom prst="rect">
            <a:avLst/>
          </a:prstGeom>
          <a:noFill/>
          <a:ln cap="flat" cmpd="sng" w="9525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2015-01-07T03:20:15Z</dcterms:created>
  <dc:creator>Phạm Hồng Vinh</dc:creator>
</cp:coreProperties>
</file>